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0" r:id="rId3"/>
    <p:sldId id="263" r:id="rId4"/>
    <p:sldId id="262" r:id="rId5"/>
    <p:sldId id="275" r:id="rId6"/>
    <p:sldId id="279" r:id="rId7"/>
    <p:sldId id="280" r:id="rId8"/>
    <p:sldId id="301" r:id="rId9"/>
    <p:sldId id="302" r:id="rId10"/>
    <p:sldId id="303" r:id="rId11"/>
    <p:sldId id="304" r:id="rId12"/>
    <p:sldId id="305" r:id="rId13"/>
    <p:sldId id="306" r:id="rId14"/>
    <p:sldId id="307" r:id="rId15"/>
    <p:sldId id="309" r:id="rId16"/>
    <p:sldId id="310" r:id="rId17"/>
    <p:sldId id="311" r:id="rId18"/>
    <p:sldId id="308" r:id="rId1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862" cy="495793"/>
          </a:xfrm>
          <a:prstGeom prst="rect">
            <a:avLst/>
          </a:prstGeom>
        </p:spPr>
        <p:txBody>
          <a:bodyPr vert="horz" lIns="95562" tIns="47781" rIns="95562" bIns="47781"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3850294" y="0"/>
            <a:ext cx="2945862" cy="495793"/>
          </a:xfrm>
          <a:prstGeom prst="rect">
            <a:avLst/>
          </a:prstGeom>
        </p:spPr>
        <p:txBody>
          <a:bodyPr vert="horz" lIns="95562" tIns="47781" rIns="95562" bIns="47781" rtlCol="0"/>
          <a:lstStyle>
            <a:lvl1pPr algn="r" fontAlgn="auto">
              <a:spcBef>
                <a:spcPts val="0"/>
              </a:spcBef>
              <a:spcAft>
                <a:spcPts val="0"/>
              </a:spcAft>
              <a:defRPr sz="1300">
                <a:latin typeface="+mn-lt"/>
                <a:cs typeface="+mn-cs"/>
              </a:defRPr>
            </a:lvl1pPr>
          </a:lstStyle>
          <a:p>
            <a:pPr>
              <a:defRPr/>
            </a:pPr>
            <a:fld id="{7652466E-B7FE-4A1B-8195-0F3211B1E20E}" type="datetimeFigureOut">
              <a:rPr lang="fr-FR"/>
              <a:pPr>
                <a:defRPr/>
              </a:pPr>
              <a:t>10/06/2016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fr-FR" noProof="0" smtClean="0"/>
          </a:p>
        </p:txBody>
      </p:sp>
      <p:sp>
        <p:nvSpPr>
          <p:cNvPr id="5" name="Espace réservé des commentaires 4"/>
          <p:cNvSpPr>
            <a:spLocks noGrp="1"/>
          </p:cNvSpPr>
          <p:nvPr>
            <p:ph type="body" sz="quarter" idx="3"/>
          </p:nvPr>
        </p:nvSpPr>
        <p:spPr>
          <a:xfrm>
            <a:off x="679464" y="4714653"/>
            <a:ext cx="5438748" cy="4466756"/>
          </a:xfrm>
          <a:prstGeom prst="rect">
            <a:avLst/>
          </a:prstGeom>
        </p:spPr>
        <p:txBody>
          <a:bodyPr vert="horz" lIns="95562" tIns="47781" rIns="95562" bIns="4778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9305"/>
            <a:ext cx="2945862" cy="495793"/>
          </a:xfrm>
          <a:prstGeom prst="rect">
            <a:avLst/>
          </a:prstGeom>
        </p:spPr>
        <p:txBody>
          <a:bodyPr vert="horz" lIns="95562" tIns="47781" rIns="95562" bIns="47781" rtlCol="0" anchor="b"/>
          <a:lstStyle>
            <a:lvl1pPr algn="l" fontAlgn="auto">
              <a:spcBef>
                <a:spcPts val="0"/>
              </a:spcBef>
              <a:spcAft>
                <a:spcPts val="0"/>
              </a:spcAft>
              <a:defRPr sz="13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294" y="9429305"/>
            <a:ext cx="2945862" cy="495793"/>
          </a:xfrm>
          <a:prstGeom prst="rect">
            <a:avLst/>
          </a:prstGeom>
        </p:spPr>
        <p:txBody>
          <a:bodyPr vert="horz" lIns="95562" tIns="47781" rIns="95562" bIns="47781" rtlCol="0" anchor="b"/>
          <a:lstStyle>
            <a:lvl1pPr algn="r" fontAlgn="auto">
              <a:spcBef>
                <a:spcPts val="0"/>
              </a:spcBef>
              <a:spcAft>
                <a:spcPts val="0"/>
              </a:spcAft>
              <a:defRPr sz="1300">
                <a:latin typeface="+mn-lt"/>
                <a:cs typeface="+mn-cs"/>
              </a:defRPr>
            </a:lvl1pPr>
          </a:lstStyle>
          <a:p>
            <a:pPr>
              <a:defRPr/>
            </a:pPr>
            <a:fld id="{1F84AD63-3C76-4674-ADF6-2230A8CC82F8}" type="slidenum">
              <a:rPr lang="fr-FR"/>
              <a:pPr>
                <a:defRPr/>
              </a:pPr>
              <a:t>‹N°›</a:t>
            </a:fld>
            <a:endParaRPr lang="fr-FR"/>
          </a:p>
        </p:txBody>
      </p:sp>
    </p:spTree>
    <p:extLst>
      <p:ext uri="{BB962C8B-B14F-4D97-AF65-F5344CB8AC3E}">
        <p14:creationId xmlns:p14="http://schemas.microsoft.com/office/powerpoint/2010/main" val="808908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7326157F-E2E6-4CF9-82C9-1CDBDF257331}"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18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18E72518-FB4F-44E1-9C1A-CC78921EF58E}"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625B8D94-3D14-4430-99A8-314DC86897E8}" type="slidenum">
              <a:rPr lang="fr-FR" smtClean="0"/>
              <a:pPr>
                <a:defRP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BD4E2031-E0AA-4976-A15D-AD245823B222}"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1C93F35F-906B-4A69-B161-71E7F3BDD9A6}"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67EA68FC-188D-4BDF-868C-0C26A4A63BA2}" type="slidenum">
              <a:rPr lang="fr-FR" smtClean="0"/>
              <a:pPr>
                <a:defRP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63E0C09-4DC2-46B0-8F1B-DE1BF3FB3FB2}"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8363911-0CCB-414A-A4C7-351A7BC774FE}" type="datetimeFigureOut">
              <a:rPr lang="fr-FR"/>
              <a:pPr>
                <a:defRPr/>
              </a:pPr>
              <a:t>10/06/2016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16AD9AC-9680-463D-8B03-78DE02194700}" type="slidenum">
              <a:rPr lang="fr-FR"/>
              <a:pPr>
                <a:defRPr/>
              </a:pPr>
              <a:t>‹N°›</a:t>
            </a:fld>
            <a:endParaRPr lang="fr-FR"/>
          </a:p>
        </p:txBody>
      </p:sp>
    </p:spTree>
    <p:extLst>
      <p:ext uri="{BB962C8B-B14F-4D97-AF65-F5344CB8AC3E}">
        <p14:creationId xmlns:p14="http://schemas.microsoft.com/office/powerpoint/2010/main" val="1664642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45383D1-CA2A-4F22-88B6-6332DAA2AC95}" type="datetimeFigureOut">
              <a:rPr lang="fr-FR"/>
              <a:pPr>
                <a:defRPr/>
              </a:pPr>
              <a:t>10/06/2016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0D64BF-E951-458E-93A7-CE866B32DB0A}" type="slidenum">
              <a:rPr lang="fr-FR"/>
              <a:pPr>
                <a:defRPr/>
              </a:pPr>
              <a:t>‹N°›</a:t>
            </a:fld>
            <a:endParaRPr lang="fr-FR"/>
          </a:p>
        </p:txBody>
      </p:sp>
    </p:spTree>
    <p:extLst>
      <p:ext uri="{BB962C8B-B14F-4D97-AF65-F5344CB8AC3E}">
        <p14:creationId xmlns:p14="http://schemas.microsoft.com/office/powerpoint/2010/main" val="28618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52009FA-65AF-4F62-BE16-FA7784693973}" type="datetimeFigureOut">
              <a:rPr lang="fr-FR"/>
              <a:pPr>
                <a:defRPr/>
              </a:pPr>
              <a:t>10/06/2016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4C8A28D-2E48-46E2-83A4-2A7B02DABE93}" type="slidenum">
              <a:rPr lang="fr-FR"/>
              <a:pPr>
                <a:defRPr/>
              </a:pPr>
              <a:t>‹N°›</a:t>
            </a:fld>
            <a:endParaRPr lang="fr-FR"/>
          </a:p>
        </p:txBody>
      </p:sp>
    </p:spTree>
    <p:extLst>
      <p:ext uri="{BB962C8B-B14F-4D97-AF65-F5344CB8AC3E}">
        <p14:creationId xmlns:p14="http://schemas.microsoft.com/office/powerpoint/2010/main" val="249472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CAF0E53-BBC6-4628-AE65-B76B63F8D8D1}" type="datetimeFigureOut">
              <a:rPr lang="fr-FR"/>
              <a:pPr>
                <a:defRPr/>
              </a:pPr>
              <a:t>10/06/2016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862EF08-0B97-47BB-A0B9-32B069646ADD}" type="slidenum">
              <a:rPr lang="fr-FR"/>
              <a:pPr>
                <a:defRPr/>
              </a:pPr>
              <a:t>‹N°›</a:t>
            </a:fld>
            <a:endParaRPr lang="fr-FR"/>
          </a:p>
        </p:txBody>
      </p:sp>
    </p:spTree>
    <p:extLst>
      <p:ext uri="{BB962C8B-B14F-4D97-AF65-F5344CB8AC3E}">
        <p14:creationId xmlns:p14="http://schemas.microsoft.com/office/powerpoint/2010/main" val="43430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604511C-174C-41E8-B1F6-7AB6459B1199}" type="datetimeFigureOut">
              <a:rPr lang="fr-FR"/>
              <a:pPr>
                <a:defRPr/>
              </a:pPr>
              <a:t>10/06/2016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54BB648-13DF-4CCF-B716-A4CA47396F0F}" type="slidenum">
              <a:rPr lang="fr-FR"/>
              <a:pPr>
                <a:defRPr/>
              </a:pPr>
              <a:t>‹N°›</a:t>
            </a:fld>
            <a:endParaRPr lang="fr-FR"/>
          </a:p>
        </p:txBody>
      </p:sp>
    </p:spTree>
    <p:extLst>
      <p:ext uri="{BB962C8B-B14F-4D97-AF65-F5344CB8AC3E}">
        <p14:creationId xmlns:p14="http://schemas.microsoft.com/office/powerpoint/2010/main" val="19784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E3DC3C8E-3BA2-498A-82CC-B5F6E8DF5760}" type="datetimeFigureOut">
              <a:rPr lang="fr-FR"/>
              <a:pPr>
                <a:defRPr/>
              </a:pPr>
              <a:t>10/06/2016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CBE8092-0472-4EC7-A94F-6DE820078C7C}" type="slidenum">
              <a:rPr lang="fr-FR"/>
              <a:pPr>
                <a:defRPr/>
              </a:pPr>
              <a:t>‹N°›</a:t>
            </a:fld>
            <a:endParaRPr lang="fr-FR"/>
          </a:p>
        </p:txBody>
      </p:sp>
    </p:spTree>
    <p:extLst>
      <p:ext uri="{BB962C8B-B14F-4D97-AF65-F5344CB8AC3E}">
        <p14:creationId xmlns:p14="http://schemas.microsoft.com/office/powerpoint/2010/main" val="54232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22775C65-47EC-4C4D-91DA-CAF330F6D227}" type="datetimeFigureOut">
              <a:rPr lang="fr-FR"/>
              <a:pPr>
                <a:defRPr/>
              </a:pPr>
              <a:t>10/06/2016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69BF4445-D47F-4F75-B7FB-77F12497F4A8}" type="slidenum">
              <a:rPr lang="fr-FR"/>
              <a:pPr>
                <a:defRPr/>
              </a:pPr>
              <a:t>‹N°›</a:t>
            </a:fld>
            <a:endParaRPr lang="fr-FR"/>
          </a:p>
        </p:txBody>
      </p:sp>
    </p:spTree>
    <p:extLst>
      <p:ext uri="{BB962C8B-B14F-4D97-AF65-F5344CB8AC3E}">
        <p14:creationId xmlns:p14="http://schemas.microsoft.com/office/powerpoint/2010/main" val="29408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1E04510-9604-48F0-AF2C-D6B941435367}" type="datetimeFigureOut">
              <a:rPr lang="fr-FR"/>
              <a:pPr>
                <a:defRPr/>
              </a:pPr>
              <a:t>10/06/2016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236A660-2F8D-4BCF-8B8D-D4C4D749F210}" type="slidenum">
              <a:rPr lang="fr-FR"/>
              <a:pPr>
                <a:defRPr/>
              </a:pPr>
              <a:t>‹N°›</a:t>
            </a:fld>
            <a:endParaRPr lang="fr-FR"/>
          </a:p>
        </p:txBody>
      </p:sp>
    </p:spTree>
    <p:extLst>
      <p:ext uri="{BB962C8B-B14F-4D97-AF65-F5344CB8AC3E}">
        <p14:creationId xmlns:p14="http://schemas.microsoft.com/office/powerpoint/2010/main" val="376711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A6EF5C1-8EA3-4FA7-9D01-1C5BD801E97A}" type="datetimeFigureOut">
              <a:rPr lang="fr-FR"/>
              <a:pPr>
                <a:defRPr/>
              </a:pPr>
              <a:t>10/06/2016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2134BBB-B76E-4171-BBEA-10DDB3AF5825}" type="slidenum">
              <a:rPr lang="fr-FR"/>
              <a:pPr>
                <a:defRPr/>
              </a:pPr>
              <a:t>‹N°›</a:t>
            </a:fld>
            <a:endParaRPr lang="fr-FR"/>
          </a:p>
        </p:txBody>
      </p:sp>
    </p:spTree>
    <p:extLst>
      <p:ext uri="{BB962C8B-B14F-4D97-AF65-F5344CB8AC3E}">
        <p14:creationId xmlns:p14="http://schemas.microsoft.com/office/powerpoint/2010/main" val="305165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E89392A-397E-44AF-84F7-E705B26BB648}" type="datetimeFigureOut">
              <a:rPr lang="fr-FR"/>
              <a:pPr>
                <a:defRPr/>
              </a:pPr>
              <a:t>10/06/2016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8930FA3-4ABB-4009-BD75-EB79869959FD}" type="slidenum">
              <a:rPr lang="fr-FR"/>
              <a:pPr>
                <a:defRPr/>
              </a:pPr>
              <a:t>‹N°›</a:t>
            </a:fld>
            <a:endParaRPr lang="fr-FR"/>
          </a:p>
        </p:txBody>
      </p:sp>
    </p:spTree>
    <p:extLst>
      <p:ext uri="{BB962C8B-B14F-4D97-AF65-F5344CB8AC3E}">
        <p14:creationId xmlns:p14="http://schemas.microsoft.com/office/powerpoint/2010/main" val="382581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DF3BFCF-0063-4D29-AF1A-94224CC034F4}" type="datetimeFigureOut">
              <a:rPr lang="fr-FR"/>
              <a:pPr>
                <a:defRPr/>
              </a:pPr>
              <a:t>10/06/2016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BF386E8-7E04-4637-8B10-A330C2365DB6}" type="slidenum">
              <a:rPr lang="fr-FR"/>
              <a:pPr>
                <a:defRPr/>
              </a:pPr>
              <a:t>‹N°›</a:t>
            </a:fld>
            <a:endParaRPr lang="fr-FR"/>
          </a:p>
        </p:txBody>
      </p:sp>
    </p:spTree>
    <p:extLst>
      <p:ext uri="{BB962C8B-B14F-4D97-AF65-F5344CB8AC3E}">
        <p14:creationId xmlns:p14="http://schemas.microsoft.com/office/powerpoint/2010/main" val="314367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F3BA3-4D77-4BBE-B004-81C9C033CCC7}" type="datetimeFigureOut">
              <a:rPr lang="fr-FR"/>
              <a:pPr>
                <a:defRPr/>
              </a:pPr>
              <a:t>10/06/2016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9EB2D46-C5D2-48D5-873D-FC0964529060}"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grand-charmont.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2052"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3"/>
          <p:cNvSpPr>
            <a:spLocks noChangeArrowheads="1"/>
          </p:cNvSpPr>
          <p:nvPr/>
        </p:nvSpPr>
        <p:spPr bwMode="auto">
          <a:xfrm>
            <a:off x="323850" y="6108700"/>
            <a:ext cx="8569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2400">
              <a:solidFill>
                <a:schemeClr val="tx2"/>
              </a:solidFill>
              <a:latin typeface="Arial" pitchFamily="34" charset="0"/>
            </a:endParaRPr>
          </a:p>
        </p:txBody>
      </p:sp>
      <p:sp>
        <p:nvSpPr>
          <p:cNvPr id="2054" name="Rectangle 2"/>
          <p:cNvSpPr>
            <a:spLocks noGrp="1" noChangeArrowheads="1"/>
          </p:cNvSpPr>
          <p:nvPr>
            <p:ph type="ctrTitle"/>
          </p:nvPr>
        </p:nvSpPr>
        <p:spPr>
          <a:xfrm>
            <a:off x="323850" y="1700808"/>
            <a:ext cx="8459788" cy="3384376"/>
          </a:xfrm>
        </p:spPr>
        <p:txBody>
          <a:bodyPr/>
          <a:lstStyle/>
          <a:p>
            <a:pPr eaLnBrk="1" hangingPunct="1"/>
            <a:r>
              <a:rPr lang="fr-FR" altLang="fr-FR" sz="3200" b="1" dirty="0" smtClean="0"/>
              <a:t>Commission travaux-urbanisme-développement économique- environnement  </a:t>
            </a:r>
            <a:br>
              <a:rPr lang="fr-FR" altLang="fr-FR" sz="3200" b="1" dirty="0" smtClean="0"/>
            </a:br>
            <a:r>
              <a:rPr lang="fr-FR" altLang="fr-FR" sz="3200" b="1" dirty="0" smtClean="0"/>
              <a:t> du 1 juin 2016</a:t>
            </a:r>
            <a:endParaRPr lang="fr-FR" altLang="fr-FR" sz="3200" dirty="0" smtClean="0"/>
          </a:p>
        </p:txBody>
      </p:sp>
      <p:sp>
        <p:nvSpPr>
          <p:cNvPr id="10" name="Rectangle 2"/>
          <p:cNvSpPr txBox="1">
            <a:spLocks noChangeArrowheads="1"/>
          </p:cNvSpPr>
          <p:nvPr/>
        </p:nvSpPr>
        <p:spPr>
          <a:xfrm>
            <a:off x="366713" y="3057525"/>
            <a:ext cx="3705225" cy="1728788"/>
          </a:xfrm>
          <a:prstGeom prst="rect">
            <a:avLst/>
          </a:prstGeom>
        </p:spPr>
        <p:txBody>
          <a:bodyPr anchor="ctr">
            <a:normAutofit/>
          </a:bodyPr>
          <a:lstStyle/>
          <a:p>
            <a:pPr fontAlgn="auto">
              <a:spcAft>
                <a:spcPts val="0"/>
              </a:spcAft>
              <a:defRPr/>
            </a:pPr>
            <a:endParaRPr lang="fr-FR" sz="2800" dirty="0">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9"/>
            <a:ext cx="8569325" cy="12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a:t>
            </a:r>
            <a:r>
              <a:rPr lang="fr-FR" altLang="fr-FR" sz="1400" b="1" dirty="0" smtClean="0">
                <a:solidFill>
                  <a:schemeClr val="tx2"/>
                </a:solidFill>
                <a:latin typeface="Arial" pitchFamily="34" charset="0"/>
              </a:rPr>
              <a:t>www.grand-charmont.com</a:t>
            </a:r>
            <a:endParaRPr lang="fr-FR" altLang="fr-FR" sz="2400"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sz="2400" b="1" dirty="0" smtClean="0">
                <a:solidFill>
                  <a:srgbClr val="C00000"/>
                </a:solidFill>
                <a:latin typeface="Arial" pitchFamily="34" charset="0"/>
              </a:rPr>
              <a:t>Restructuration Ecole </a:t>
            </a:r>
            <a:r>
              <a:rPr lang="fr-FR" altLang="fr-FR" sz="2400" b="1" dirty="0" smtClean="0">
                <a:solidFill>
                  <a:srgbClr val="C00000"/>
                </a:solidFill>
                <a:latin typeface="Arial" pitchFamily="34" charset="0"/>
              </a:rPr>
              <a:t>D. </a:t>
            </a:r>
            <a:r>
              <a:rPr lang="fr-FR" altLang="fr-FR" sz="2400" b="1" dirty="0" err="1" smtClean="0">
                <a:solidFill>
                  <a:srgbClr val="C00000"/>
                </a:solidFill>
                <a:latin typeface="Arial" pitchFamily="34" charset="0"/>
              </a:rPr>
              <a:t>Jeanney</a:t>
            </a:r>
            <a:r>
              <a:rPr lang="fr-FR" altLang="fr-FR" sz="2400" b="1" dirty="0" smtClean="0">
                <a:solidFill>
                  <a:srgbClr val="C00000"/>
                </a:solidFill>
                <a:latin typeface="Arial" pitchFamily="34" charset="0"/>
              </a:rPr>
              <a:t> </a:t>
            </a:r>
            <a:endParaRPr lang="fr-FR" altLang="fr-FR" sz="2400" b="1" dirty="0">
              <a:solidFill>
                <a:srgbClr val="C00000"/>
              </a:solidFill>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755576" y="2204864"/>
            <a:ext cx="7488312" cy="338554"/>
          </a:xfrm>
          <a:prstGeom prst="rect">
            <a:avLst/>
          </a:prstGeom>
          <a:noFill/>
        </p:spPr>
        <p:txBody>
          <a:bodyPr wrap="square" rtlCol="0">
            <a:spAutoFit/>
          </a:bodyPr>
          <a:lstStyle/>
          <a:p>
            <a:r>
              <a:rPr lang="fr-FR" sz="1600" b="1" dirty="0" smtClean="0"/>
              <a:t>Un programme pluri annuel de travaux </a:t>
            </a:r>
          </a:p>
        </p:txBody>
      </p:sp>
      <p:sp>
        <p:nvSpPr>
          <p:cNvPr id="4" name="ZoneTexte 3"/>
          <p:cNvSpPr txBox="1"/>
          <p:nvPr/>
        </p:nvSpPr>
        <p:spPr>
          <a:xfrm>
            <a:off x="971600" y="2780928"/>
            <a:ext cx="6912768" cy="3108543"/>
          </a:xfrm>
          <a:prstGeom prst="rect">
            <a:avLst/>
          </a:prstGeom>
          <a:noFill/>
        </p:spPr>
        <p:txBody>
          <a:bodyPr wrap="square" rtlCol="0">
            <a:spAutoFit/>
          </a:bodyPr>
          <a:lstStyle/>
          <a:p>
            <a:r>
              <a:rPr lang="fr-FR" sz="1400" dirty="0" smtClean="0"/>
              <a:t>Pour </a:t>
            </a:r>
            <a:r>
              <a:rPr lang="fr-FR" sz="1400" dirty="0" smtClean="0"/>
              <a:t>2016 : </a:t>
            </a:r>
            <a:endParaRPr lang="fr-FR" sz="1400" dirty="0" smtClean="0"/>
          </a:p>
          <a:p>
            <a:pPr algn="just"/>
            <a:r>
              <a:rPr lang="fr-FR" sz="1400" dirty="0"/>
              <a:t>	</a:t>
            </a:r>
            <a:r>
              <a:rPr lang="fr-FR" sz="1400" dirty="0" smtClean="0"/>
              <a:t>- Réfection totale des sanitaires du bâtiment 1</a:t>
            </a:r>
          </a:p>
          <a:p>
            <a:pPr algn="just"/>
            <a:endParaRPr lang="fr-FR" sz="1400" dirty="0" smtClean="0"/>
          </a:p>
          <a:p>
            <a:pPr algn="just"/>
            <a:r>
              <a:rPr lang="fr-FR" sz="1400" dirty="0"/>
              <a:t>	</a:t>
            </a:r>
            <a:r>
              <a:rPr lang="fr-FR" sz="1400" dirty="0" smtClean="0"/>
              <a:t>- la </a:t>
            </a:r>
            <a:r>
              <a:rPr lang="fr-FR" sz="1400" dirty="0"/>
              <a:t>mise en sécurité et l’aménagement d’une nouvelle entrée au groupe scolaire de façon à ce que les parents et surtout les enfants ne soient pas confrontés à la circulation des véhicules</a:t>
            </a:r>
            <a:r>
              <a:rPr lang="fr-FR" sz="1400" dirty="0" smtClean="0"/>
              <a:t>.</a:t>
            </a:r>
          </a:p>
          <a:p>
            <a:pPr algn="just"/>
            <a:endParaRPr lang="fr-FR" sz="1400" dirty="0" smtClean="0"/>
          </a:p>
          <a:p>
            <a:pPr algn="just"/>
            <a:r>
              <a:rPr lang="fr-FR" sz="1400" dirty="0"/>
              <a:t>	</a:t>
            </a:r>
            <a:r>
              <a:rPr lang="fr-FR" sz="1400" dirty="0" smtClean="0"/>
              <a:t>- </a:t>
            </a:r>
            <a:r>
              <a:rPr lang="fr-FR" sz="1400" dirty="0"/>
              <a:t>Une ouverture de classe étant programmée à la rentrée prochaine, un TBI sera </a:t>
            </a:r>
            <a:r>
              <a:rPr lang="fr-FR" sz="1400" dirty="0" smtClean="0"/>
              <a:t>installé</a:t>
            </a:r>
          </a:p>
          <a:p>
            <a:pPr algn="just"/>
            <a:endParaRPr lang="fr-FR" sz="1400" dirty="0" smtClean="0"/>
          </a:p>
          <a:p>
            <a:pPr algn="just"/>
            <a:r>
              <a:rPr lang="fr-FR" sz="1400" dirty="0"/>
              <a:t>	</a:t>
            </a:r>
            <a:r>
              <a:rPr lang="fr-FR" sz="1400" dirty="0" smtClean="0"/>
              <a:t>- </a:t>
            </a:r>
            <a:r>
              <a:rPr lang="fr-FR" sz="1400" dirty="0"/>
              <a:t>Le couloir du bâtiment 1 pourra faire l’objet d’une rénovation s’il est possible de travailler pendant les horaires d’école.</a:t>
            </a:r>
          </a:p>
          <a:p>
            <a:endParaRPr lang="fr-FR" sz="1400" dirty="0"/>
          </a:p>
          <a:p>
            <a:r>
              <a:rPr lang="fr-FR" sz="1400" dirty="0" smtClean="0"/>
              <a:t> </a:t>
            </a:r>
          </a:p>
        </p:txBody>
      </p:sp>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9"/>
            <a:ext cx="8569325" cy="12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a:t>
            </a:r>
            <a:r>
              <a:rPr lang="fr-FR" altLang="fr-FR" sz="1400" b="1" dirty="0" smtClean="0">
                <a:solidFill>
                  <a:schemeClr val="tx2"/>
                </a:solidFill>
                <a:latin typeface="Arial" pitchFamily="34" charset="0"/>
              </a:rPr>
              <a:t>www.grand-charmont.com</a:t>
            </a:r>
            <a:endParaRPr lang="fr-FR" altLang="fr-FR" sz="2400"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412776"/>
            <a:ext cx="8229600" cy="652562"/>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None/>
            </a:pPr>
            <a:r>
              <a:rPr lang="fr-FR" sz="1800" b="1" dirty="0"/>
              <a:t>Un </a:t>
            </a:r>
            <a:r>
              <a:rPr lang="fr-FR" sz="1800" b="1" dirty="0" smtClean="0"/>
              <a:t>projet de requalification plus important pour 2017  </a:t>
            </a:r>
            <a:endParaRPr lang="fr-FR" sz="1800" b="1" dirty="0"/>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1103090" y="2070646"/>
            <a:ext cx="6336704" cy="3970318"/>
          </a:xfrm>
          <a:prstGeom prst="rect">
            <a:avLst/>
          </a:prstGeom>
          <a:noFill/>
        </p:spPr>
        <p:txBody>
          <a:bodyPr wrap="square" rtlCol="0">
            <a:spAutoFit/>
          </a:bodyPr>
          <a:lstStyle/>
          <a:p>
            <a:r>
              <a:rPr lang="fr-FR" sz="1200" b="1" dirty="0" smtClean="0"/>
              <a:t>Les principaux travaux </a:t>
            </a:r>
          </a:p>
          <a:p>
            <a:endParaRPr lang="fr-FR" sz="1200" dirty="0"/>
          </a:p>
          <a:p>
            <a:r>
              <a:rPr lang="fr-FR" sz="1200" dirty="0" smtClean="0"/>
              <a:t>Fourniture </a:t>
            </a:r>
            <a:r>
              <a:rPr lang="fr-FR" sz="1200" dirty="0"/>
              <a:t>et pose de brise soleil à lames orientables : 	</a:t>
            </a:r>
            <a:r>
              <a:rPr lang="fr-FR" sz="1200" dirty="0" smtClean="0"/>
              <a:t>81</a:t>
            </a:r>
            <a:r>
              <a:rPr lang="fr-FR" sz="1200" dirty="0"/>
              <a:t> 200,00 € </a:t>
            </a:r>
            <a:r>
              <a:rPr lang="fr-FR" sz="1200" dirty="0" smtClean="0"/>
              <a:t>HT</a:t>
            </a:r>
            <a:endParaRPr lang="fr-FR" sz="1200" dirty="0"/>
          </a:p>
          <a:p>
            <a:r>
              <a:rPr lang="fr-FR" sz="1200" dirty="0"/>
              <a:t>Changement des huisseries Nord :			</a:t>
            </a:r>
            <a:r>
              <a:rPr lang="fr-FR" sz="1200" dirty="0" smtClean="0"/>
              <a:t>50</a:t>
            </a:r>
            <a:r>
              <a:rPr lang="fr-FR" sz="1200" dirty="0"/>
              <a:t> 000,00 € HT</a:t>
            </a:r>
          </a:p>
          <a:p>
            <a:r>
              <a:rPr lang="fr-FR" sz="1200" dirty="0"/>
              <a:t>Requalification du Hall d’honneur : 			</a:t>
            </a:r>
            <a:r>
              <a:rPr lang="fr-FR" sz="1200" dirty="0" smtClean="0"/>
              <a:t>25</a:t>
            </a:r>
            <a:r>
              <a:rPr lang="fr-FR" sz="1200" dirty="0"/>
              <a:t> 505,00 € HT 	</a:t>
            </a:r>
          </a:p>
          <a:p>
            <a:pPr lvl="0"/>
            <a:r>
              <a:rPr lang="fr-FR" sz="1200" i="1" dirty="0"/>
              <a:t>Maçonnerie : 				</a:t>
            </a:r>
            <a:r>
              <a:rPr lang="fr-FR" sz="1200" i="1" dirty="0" smtClean="0"/>
              <a:t>   7</a:t>
            </a:r>
            <a:r>
              <a:rPr lang="fr-FR" sz="1200" i="1" dirty="0"/>
              <a:t> 920 € HT</a:t>
            </a:r>
            <a:endParaRPr lang="fr-FR" sz="1200" dirty="0"/>
          </a:p>
          <a:p>
            <a:pPr lvl="0"/>
            <a:r>
              <a:rPr lang="fr-FR" sz="1200" i="1" dirty="0"/>
              <a:t>Menuiserie et pose de volets électriques : 		</a:t>
            </a:r>
            <a:r>
              <a:rPr lang="fr-FR" sz="1200" i="1" dirty="0" smtClean="0"/>
              <a:t>15</a:t>
            </a:r>
            <a:r>
              <a:rPr lang="fr-FR" sz="1200" i="1" dirty="0"/>
              <a:t> 085 €  HT	</a:t>
            </a:r>
            <a:endParaRPr lang="fr-FR" sz="1200" dirty="0"/>
          </a:p>
          <a:p>
            <a:pPr lvl="0"/>
            <a:r>
              <a:rPr lang="fr-FR" sz="1200" i="1" dirty="0"/>
              <a:t>Reprise électricité et éclairages : 			</a:t>
            </a:r>
            <a:r>
              <a:rPr lang="fr-FR" sz="1200" i="1" dirty="0" smtClean="0"/>
              <a:t> 2 </a:t>
            </a:r>
            <a:r>
              <a:rPr lang="fr-FR" sz="1200" i="1" dirty="0"/>
              <a:t>500 €   HT</a:t>
            </a:r>
            <a:endParaRPr lang="fr-FR" sz="1200" dirty="0"/>
          </a:p>
          <a:p>
            <a:pPr lvl="0"/>
            <a:r>
              <a:rPr lang="fr-FR" sz="1200" i="1" dirty="0"/>
              <a:t>Reprise cloisons, distribution des bureaux et peintures :     </a:t>
            </a:r>
            <a:r>
              <a:rPr lang="fr-FR" sz="1200" i="1" dirty="0" smtClean="0"/>
              <a:t>	 </a:t>
            </a:r>
            <a:r>
              <a:rPr lang="fr-FR" sz="1200" i="1" dirty="0"/>
              <a:t>8 400  €  HT </a:t>
            </a:r>
            <a:endParaRPr lang="fr-FR" sz="1200" i="1" dirty="0" smtClean="0"/>
          </a:p>
          <a:p>
            <a:pPr lvl="0"/>
            <a:endParaRPr lang="fr-FR" sz="1200" dirty="0"/>
          </a:p>
          <a:p>
            <a:r>
              <a:rPr lang="fr-FR" sz="1200" dirty="0"/>
              <a:t>Requalification des montées d’escalier :			</a:t>
            </a:r>
            <a:r>
              <a:rPr lang="fr-FR" sz="1200" dirty="0" smtClean="0"/>
              <a:t>5</a:t>
            </a:r>
            <a:r>
              <a:rPr lang="fr-FR" sz="1200" dirty="0"/>
              <a:t> 000,00 € HT 		 </a:t>
            </a:r>
          </a:p>
          <a:p>
            <a:r>
              <a:rPr lang="fr-FR" sz="1200" dirty="0"/>
              <a:t>Requalification des deux préaux :			</a:t>
            </a:r>
            <a:r>
              <a:rPr lang="fr-FR" sz="1200" dirty="0" smtClean="0"/>
              <a:t>27</a:t>
            </a:r>
            <a:r>
              <a:rPr lang="fr-FR" sz="1200" dirty="0"/>
              <a:t> 000,00 € HT 	</a:t>
            </a:r>
          </a:p>
          <a:p>
            <a:r>
              <a:rPr lang="fr-FR" sz="1200" dirty="0" smtClean="0"/>
              <a:t>Total</a:t>
            </a:r>
            <a:r>
              <a:rPr lang="fr-FR" sz="1200" dirty="0"/>
              <a:t> : 188 705,00€ HT  </a:t>
            </a:r>
            <a:r>
              <a:rPr lang="fr-FR" sz="1200" dirty="0" smtClean="0"/>
              <a:t> </a:t>
            </a:r>
            <a:r>
              <a:rPr lang="fr-FR" sz="1200" i="1" dirty="0" smtClean="0"/>
              <a:t>TVA</a:t>
            </a:r>
            <a:r>
              <a:rPr lang="fr-FR" sz="1200" i="1" dirty="0"/>
              <a:t> : 37 741,00 €  </a:t>
            </a:r>
            <a:r>
              <a:rPr lang="fr-FR" sz="1200" i="1" dirty="0" smtClean="0"/>
              <a:t>   </a:t>
            </a:r>
            <a:r>
              <a:rPr lang="fr-FR" sz="1200" b="1" dirty="0" smtClean="0"/>
              <a:t>Total </a:t>
            </a:r>
            <a:r>
              <a:rPr lang="fr-FR" sz="1200" b="1" dirty="0"/>
              <a:t>TTC : 226 446,00 € TTC </a:t>
            </a:r>
            <a:endParaRPr lang="fr-FR" sz="1200" b="1" dirty="0" smtClean="0"/>
          </a:p>
          <a:p>
            <a:endParaRPr lang="fr-FR" sz="1200" b="1" dirty="0"/>
          </a:p>
          <a:p>
            <a:pPr algn="ctr"/>
            <a:r>
              <a:rPr lang="fr-FR" sz="1200" b="1" dirty="0" smtClean="0"/>
              <a:t>Ce programme a fait l’objet d’une concertation avec les enseignants et les parents d’élèves. Une </a:t>
            </a:r>
            <a:r>
              <a:rPr lang="fr-FR" sz="1200" b="1" dirty="0" smtClean="0"/>
              <a:t>demande de </a:t>
            </a:r>
            <a:r>
              <a:rPr lang="fr-FR" sz="1200" b="1" dirty="0" smtClean="0"/>
              <a:t>subvention est en cours d’instruction au titre des fonds de concours de PMA </a:t>
            </a:r>
            <a:endParaRPr lang="fr-FR" sz="1200" dirty="0"/>
          </a:p>
          <a:p>
            <a:endParaRPr lang="fr-FR" sz="1200" dirty="0" smtClean="0"/>
          </a:p>
        </p:txBody>
      </p:sp>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chemeClr val="tx2"/>
                </a:solidFill>
                <a:latin typeface="Arial" pitchFamily="34" charset="0"/>
              </a:rPr>
              <a:t>Ville de Grand Charmont</a:t>
            </a:r>
            <a:br>
              <a:rPr lang="fr-FR" altLang="fr-FR" sz="2800" b="1">
                <a:solidFill>
                  <a:schemeClr val="tx2"/>
                </a:solidFill>
                <a:latin typeface="Arial" pitchFamily="34" charset="0"/>
              </a:rPr>
            </a:br>
            <a:r>
              <a:rPr lang="fr-FR" altLang="fr-FR" sz="1400" b="1">
                <a:solidFill>
                  <a:schemeClr val="tx2"/>
                </a:solidFill>
                <a:latin typeface="Arial" pitchFamily="34" charset="0"/>
              </a:rPr>
              <a:t>http://www.grand-charmont.com</a:t>
            </a:r>
            <a:br>
              <a:rPr lang="fr-FR" altLang="fr-FR" sz="1400" b="1">
                <a:solidFill>
                  <a:schemeClr val="tx2"/>
                </a:solidFill>
                <a:latin typeface="Arial" pitchFamily="34" charset="0"/>
              </a:rPr>
            </a:br>
            <a:r>
              <a:rPr lang="fr-FR" altLang="fr-FR" sz="2400">
                <a:solidFill>
                  <a:schemeClr val="tx2"/>
                </a:solidFill>
                <a:latin typeface="Arial" pitchFamily="34" charset="0"/>
              </a:rPr>
              <a:t/>
            </a:r>
            <a:br>
              <a:rPr lang="fr-FR" altLang="fr-FR" sz="2400">
                <a:solidFill>
                  <a:schemeClr val="tx2"/>
                </a:solidFill>
                <a:latin typeface="Arial" pitchFamily="34" charset="0"/>
              </a:rPr>
            </a:br>
            <a:endParaRPr lang="fr-FR" altLang="fr-FR" sz="240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pic>
        <p:nvPicPr>
          <p:cNvPr id="5122" name="Picture 2" descr="IMG_20160425_1106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47" y="4278238"/>
            <a:ext cx="2913717" cy="150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IMG_20160425_101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1350" y="4125840"/>
            <a:ext cx="4122589" cy="1809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IMG_20160425_11065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1312143"/>
            <a:ext cx="6246812"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a:t>
            </a:r>
            <a:r>
              <a:rPr lang="fr-FR" altLang="fr-FR" sz="1400" b="1" dirty="0" smtClean="0">
                <a:solidFill>
                  <a:schemeClr val="tx2"/>
                </a:solidFill>
                <a:latin typeface="Arial" pitchFamily="34" charset="0"/>
              </a:rPr>
              <a:t>www.grand-charmont.com</a:t>
            </a:r>
            <a:endParaRPr lang="fr-FR" altLang="fr-FR" sz="2400"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1547664" y="1262062"/>
            <a:ext cx="4066178" cy="461665"/>
          </a:xfrm>
          <a:prstGeom prst="rect">
            <a:avLst/>
          </a:prstGeom>
          <a:noFill/>
        </p:spPr>
        <p:txBody>
          <a:bodyPr wrap="none" rtlCol="0">
            <a:spAutoFit/>
          </a:bodyPr>
          <a:lstStyle/>
          <a:p>
            <a:r>
              <a:rPr lang="fr-FR" sz="2400" b="1" dirty="0" smtClean="0">
                <a:solidFill>
                  <a:srgbClr val="C00000"/>
                </a:solidFill>
              </a:rPr>
              <a:t>Travaux de voirie et THNS </a:t>
            </a:r>
          </a:p>
        </p:txBody>
      </p:sp>
      <p:sp>
        <p:nvSpPr>
          <p:cNvPr id="3" name="ZoneTexte 2"/>
          <p:cNvSpPr txBox="1"/>
          <p:nvPr/>
        </p:nvSpPr>
        <p:spPr>
          <a:xfrm>
            <a:off x="899592" y="1800776"/>
            <a:ext cx="3456384" cy="338554"/>
          </a:xfrm>
          <a:prstGeom prst="rect">
            <a:avLst/>
          </a:prstGeom>
          <a:noFill/>
        </p:spPr>
        <p:txBody>
          <a:bodyPr wrap="square" rtlCol="0">
            <a:spAutoFit/>
          </a:bodyPr>
          <a:lstStyle/>
          <a:p>
            <a:r>
              <a:rPr lang="fr-FR" sz="1600" dirty="0" smtClean="0"/>
              <a:t>La rue de la Libération et le THNS </a:t>
            </a:r>
          </a:p>
        </p:txBody>
      </p:sp>
      <p:sp>
        <p:nvSpPr>
          <p:cNvPr id="4" name="ZoneTexte 3"/>
          <p:cNvSpPr txBox="1"/>
          <p:nvPr/>
        </p:nvSpPr>
        <p:spPr>
          <a:xfrm>
            <a:off x="971600" y="2924944"/>
            <a:ext cx="7488832" cy="338554"/>
          </a:xfrm>
          <a:prstGeom prst="rect">
            <a:avLst/>
          </a:prstGeom>
          <a:noFill/>
        </p:spPr>
        <p:txBody>
          <a:bodyPr wrap="square" rtlCol="0">
            <a:spAutoFit/>
          </a:bodyPr>
          <a:lstStyle/>
          <a:p>
            <a:endParaRPr lang="fr-FR" sz="1600" dirty="0" smtClean="0"/>
          </a:p>
        </p:txBody>
      </p:sp>
      <p:sp>
        <p:nvSpPr>
          <p:cNvPr id="5" name="ZoneTexte 4"/>
          <p:cNvSpPr txBox="1"/>
          <p:nvPr/>
        </p:nvSpPr>
        <p:spPr>
          <a:xfrm>
            <a:off x="609600" y="2204864"/>
            <a:ext cx="8229600" cy="3046988"/>
          </a:xfrm>
          <a:prstGeom prst="rect">
            <a:avLst/>
          </a:prstGeom>
          <a:noFill/>
        </p:spPr>
        <p:txBody>
          <a:bodyPr wrap="square" rtlCol="0">
            <a:spAutoFit/>
          </a:bodyPr>
          <a:lstStyle/>
          <a:p>
            <a:pPr algn="just"/>
            <a:r>
              <a:rPr lang="fr-FR" sz="1600" dirty="0" smtClean="0"/>
              <a:t>La </a:t>
            </a:r>
            <a:r>
              <a:rPr lang="fr-FR" sz="1600" dirty="0"/>
              <a:t>réfection de cette voirie, </a:t>
            </a:r>
            <a:r>
              <a:rPr lang="fr-FR" sz="1600" dirty="0" smtClean="0"/>
              <a:t>consiste </a:t>
            </a:r>
            <a:r>
              <a:rPr lang="fr-FR" sz="1600" dirty="0"/>
              <a:t>en, la réfection de certains ouvrages de captation des eaux pluviales, la construction d’aménagement de sécurité type plateaux et ralentisseurs, le recalibrage des trottoirs permettant l’accessibilité PMR sur au moins un côté et la pose d’un nouveau revêtement en enrobé après renforcement du corps de chaussée.</a:t>
            </a:r>
          </a:p>
          <a:p>
            <a:pPr algn="just"/>
            <a:endParaRPr lang="fr-FR" sz="1600" dirty="0" smtClean="0"/>
          </a:p>
          <a:p>
            <a:pPr algn="just"/>
            <a:r>
              <a:rPr lang="fr-FR" sz="1600" dirty="0" smtClean="0"/>
              <a:t>Du </a:t>
            </a:r>
            <a:r>
              <a:rPr lang="fr-FR" sz="1600" dirty="0"/>
              <a:t>fait du passage de la nouvelle ligne EVOLITY (THNS) certains aménagements non prévus initialement sont nécessaires. Ils seront intégrés dans le marché INFRA 3, de PMA avec qui la Ville a contracté un contrat de  « marché de travaux » en groupement de commande pour tenter de bénéficier de meilleures conditions tarifaires</a:t>
            </a:r>
            <a:r>
              <a:rPr lang="fr-FR" sz="1600" dirty="0" smtClean="0"/>
              <a:t>.</a:t>
            </a:r>
          </a:p>
          <a:p>
            <a:endParaRPr lang="fr-FR" sz="1600" dirty="0"/>
          </a:p>
          <a:p>
            <a:endParaRPr lang="fr-FR" sz="1600" dirty="0" smtClean="0"/>
          </a:p>
        </p:txBody>
      </p:sp>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chemeClr val="tx2"/>
                </a:solidFill>
                <a:latin typeface="Arial" pitchFamily="34" charset="0"/>
              </a:rPr>
              <a:t>Ville de Grand Charmont</a:t>
            </a:r>
            <a:br>
              <a:rPr lang="fr-FR" altLang="fr-FR" sz="2800" b="1">
                <a:solidFill>
                  <a:schemeClr val="tx2"/>
                </a:solidFill>
                <a:latin typeface="Arial" pitchFamily="34" charset="0"/>
              </a:rPr>
            </a:br>
            <a:r>
              <a:rPr lang="fr-FR" altLang="fr-FR" sz="1400" b="1">
                <a:solidFill>
                  <a:schemeClr val="tx2"/>
                </a:solidFill>
                <a:latin typeface="Arial" pitchFamily="34" charset="0"/>
              </a:rPr>
              <a:t>http://www.grand-charmont.com</a:t>
            </a:r>
            <a:br>
              <a:rPr lang="fr-FR" altLang="fr-FR" sz="1400" b="1">
                <a:solidFill>
                  <a:schemeClr val="tx2"/>
                </a:solidFill>
                <a:latin typeface="Arial" pitchFamily="34" charset="0"/>
              </a:rPr>
            </a:br>
            <a:r>
              <a:rPr lang="fr-FR" altLang="fr-FR" sz="2400">
                <a:solidFill>
                  <a:schemeClr val="tx2"/>
                </a:solidFill>
                <a:latin typeface="Arial" pitchFamily="34" charset="0"/>
              </a:rPr>
              <a:t/>
            </a:r>
            <a:br>
              <a:rPr lang="fr-FR" altLang="fr-FR" sz="2400">
                <a:solidFill>
                  <a:schemeClr val="tx2"/>
                </a:solidFill>
                <a:latin typeface="Arial" pitchFamily="34" charset="0"/>
              </a:rPr>
            </a:br>
            <a:endParaRPr lang="fr-FR" altLang="fr-FR" sz="240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755576" y="1844824"/>
            <a:ext cx="7488312" cy="3785652"/>
          </a:xfrm>
          <a:prstGeom prst="rect">
            <a:avLst/>
          </a:prstGeom>
          <a:noFill/>
        </p:spPr>
        <p:txBody>
          <a:bodyPr wrap="square" rtlCol="0">
            <a:spAutoFit/>
          </a:bodyPr>
          <a:lstStyle/>
          <a:p>
            <a:pPr algn="just"/>
            <a:r>
              <a:rPr lang="fr-FR" sz="1600" dirty="0"/>
              <a:t>Concernant les travaux du THNS sur cette voirie spécifiquement, ils consistent en la modification du Carrefour Sud, avec changement de priorité, la pose de feux tricolores au carrefour du Pâquis, Libération et son aménagement spécifique avec </a:t>
            </a:r>
            <a:r>
              <a:rPr lang="fr-FR" sz="1600" dirty="0" smtClean="0"/>
              <a:t>arrêt bus</a:t>
            </a:r>
            <a:r>
              <a:rPr lang="fr-FR" sz="1600" dirty="0" smtClean="0"/>
              <a:t>.</a:t>
            </a:r>
          </a:p>
          <a:p>
            <a:pPr algn="just"/>
            <a:endParaRPr lang="fr-FR" sz="1600" dirty="0"/>
          </a:p>
          <a:p>
            <a:pPr algn="just"/>
            <a:r>
              <a:rPr lang="fr-FR" sz="1600" dirty="0"/>
              <a:t>L’ensemble de ces travaux devrait se dérouler à partir de la mi-juin jusqu’à fin octobre</a:t>
            </a:r>
            <a:r>
              <a:rPr lang="fr-FR" sz="1600" dirty="0" smtClean="0"/>
              <a:t>.</a:t>
            </a:r>
          </a:p>
          <a:p>
            <a:pPr algn="just"/>
            <a:endParaRPr lang="fr-FR" sz="1600" dirty="0"/>
          </a:p>
          <a:p>
            <a:pPr algn="just"/>
            <a:r>
              <a:rPr lang="fr-FR" sz="1600" dirty="0"/>
              <a:t>Par ailleurs, les stations, Pierre Curie, Gascogne, Lutèce, Flandres, Fougères, vont bénéficier d’aménagements avec un nouveau mobilier urbain afin d’améliorer la visibilité et la lisibilité du réseau dans l’agglomération</a:t>
            </a:r>
            <a:r>
              <a:rPr lang="fr-FR" sz="1600" dirty="0" smtClean="0"/>
              <a:t>.</a:t>
            </a:r>
          </a:p>
          <a:p>
            <a:pPr algn="just"/>
            <a:endParaRPr lang="fr-FR" sz="1600" dirty="0"/>
          </a:p>
          <a:p>
            <a:pPr algn="just"/>
            <a:r>
              <a:rPr lang="fr-FR" sz="1600" dirty="0"/>
              <a:t>Font actuellement l’objet d’une étude plus particulière, les stations Jonchets, La Pierre Martin, travaux pour 2017 – 2018.</a:t>
            </a:r>
          </a:p>
          <a:p>
            <a:endParaRPr lang="fr-FR" sz="1600" dirty="0" smtClean="0"/>
          </a:p>
        </p:txBody>
      </p:sp>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chemeClr val="tx2"/>
                </a:solidFill>
                <a:latin typeface="Arial" pitchFamily="34" charset="0"/>
              </a:rPr>
              <a:t>Ville de Grand Charmont</a:t>
            </a:r>
            <a:br>
              <a:rPr lang="fr-FR" altLang="fr-FR" sz="2800" b="1">
                <a:solidFill>
                  <a:schemeClr val="tx2"/>
                </a:solidFill>
                <a:latin typeface="Arial" pitchFamily="34" charset="0"/>
              </a:rPr>
            </a:br>
            <a:r>
              <a:rPr lang="fr-FR" altLang="fr-FR" sz="1400" b="1">
                <a:solidFill>
                  <a:schemeClr val="tx2"/>
                </a:solidFill>
                <a:latin typeface="Arial" pitchFamily="34" charset="0"/>
              </a:rPr>
              <a:t>http://www.grand-charmont.com</a:t>
            </a:r>
            <a:br>
              <a:rPr lang="fr-FR" altLang="fr-FR" sz="1400" b="1">
                <a:solidFill>
                  <a:schemeClr val="tx2"/>
                </a:solidFill>
                <a:latin typeface="Arial" pitchFamily="34" charset="0"/>
              </a:rPr>
            </a:br>
            <a:r>
              <a:rPr lang="fr-FR" altLang="fr-FR" sz="2400">
                <a:solidFill>
                  <a:schemeClr val="tx2"/>
                </a:solidFill>
                <a:latin typeface="Arial" pitchFamily="34" charset="0"/>
              </a:rPr>
              <a:t/>
            </a:r>
            <a:br>
              <a:rPr lang="fr-FR" altLang="fr-FR" sz="2400">
                <a:solidFill>
                  <a:schemeClr val="tx2"/>
                </a:solidFill>
                <a:latin typeface="Arial" pitchFamily="34" charset="0"/>
              </a:rPr>
            </a:br>
            <a:endParaRPr lang="fr-FR" altLang="fr-FR" sz="240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568450"/>
            <a:ext cx="8229600" cy="496888"/>
          </a:xfrm>
          <a:prstGeom prst="rect">
            <a:avLst/>
          </a:prstGeom>
        </p:spPr>
        <p:txBody>
          <a:bodyPr anchor="ctr">
            <a:normAutofit/>
          </a:bodyPr>
          <a:lstStyle/>
          <a:p>
            <a:pPr fontAlgn="auto">
              <a:spcAft>
                <a:spcPts val="0"/>
              </a:spcAft>
              <a:defRPr/>
            </a:pPr>
            <a:r>
              <a:rPr lang="fr-FR" sz="2000" dirty="0" smtClean="0">
                <a:latin typeface="Calibri" panose="020F0502020204030204" pitchFamily="34" charset="0"/>
                <a:ea typeface="+mj-ea"/>
                <a:cs typeface="+mj-cs"/>
              </a:rPr>
              <a:t>Divers travaux de voirie </a:t>
            </a:r>
            <a:endParaRPr lang="fr-FR" sz="2000" dirty="0">
              <a:latin typeface="Calibri" panose="020F0502020204030204"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468313" y="2276872"/>
            <a:ext cx="7920111" cy="2308324"/>
          </a:xfrm>
          <a:prstGeom prst="rect">
            <a:avLst/>
          </a:prstGeom>
          <a:noFill/>
        </p:spPr>
        <p:txBody>
          <a:bodyPr wrap="square" rtlCol="0">
            <a:spAutoFit/>
          </a:bodyPr>
          <a:lstStyle/>
          <a:p>
            <a:pPr algn="just"/>
            <a:r>
              <a:rPr lang="fr-FR" sz="1600" dirty="0"/>
              <a:t>Des aménagements seront effectués Chemin des </a:t>
            </a:r>
            <a:r>
              <a:rPr lang="fr-FR" sz="1600" dirty="0" err="1"/>
              <a:t>Pérailles</a:t>
            </a:r>
            <a:r>
              <a:rPr lang="fr-FR" sz="1600" dirty="0"/>
              <a:t>, afin de canaliser les eaux pluviales sur la partie haute de cette voirie ainsi que la pose d’un mat d’éclairage public. Une signalisation horizontale sera mise en place afin de gérer des zones de stationnement</a:t>
            </a:r>
            <a:r>
              <a:rPr lang="fr-FR" sz="1600" dirty="0" smtClean="0"/>
              <a:t>.</a:t>
            </a:r>
          </a:p>
          <a:p>
            <a:pPr algn="just"/>
            <a:endParaRPr lang="fr-FR" sz="1600" dirty="0"/>
          </a:p>
          <a:p>
            <a:pPr algn="just"/>
            <a:r>
              <a:rPr lang="fr-FR" sz="1600" dirty="0"/>
              <a:t>Une reprise d’assainissement par la création de regards sera réalisée au </a:t>
            </a:r>
            <a:r>
              <a:rPr lang="fr-FR" sz="1600" dirty="0" smtClean="0"/>
              <a:t>carrefour </a:t>
            </a:r>
            <a:r>
              <a:rPr lang="fr-FR" sz="1600" dirty="0"/>
              <a:t>de </a:t>
            </a:r>
            <a:r>
              <a:rPr lang="fr-FR" sz="1600" dirty="0" smtClean="0"/>
              <a:t>l’allée </a:t>
            </a:r>
            <a:r>
              <a:rPr lang="fr-FR" sz="1600" dirty="0"/>
              <a:t>des Marronniers et de </a:t>
            </a:r>
            <a:r>
              <a:rPr lang="fr-FR" sz="1600" dirty="0" smtClean="0"/>
              <a:t>l’avenue </a:t>
            </a:r>
            <a:r>
              <a:rPr lang="fr-FR" sz="1600" dirty="0"/>
              <a:t>des Grands Bois afin de canaliser les eaux pluviales et résorber la flaque d’eau dangereuse en cas de fortes </a:t>
            </a:r>
            <a:r>
              <a:rPr lang="fr-FR" sz="1600" dirty="0" smtClean="0"/>
              <a:t>pluies.</a:t>
            </a:r>
            <a:endParaRPr lang="fr-FR" sz="1600" dirty="0"/>
          </a:p>
          <a:p>
            <a:pPr algn="just"/>
            <a:endParaRPr lang="fr-FR" sz="1600" dirty="0" smtClean="0"/>
          </a:p>
        </p:txBody>
      </p:sp>
    </p:spTree>
    <p:extLst>
      <p:ext uri="{BB962C8B-B14F-4D97-AF65-F5344CB8AC3E}">
        <p14:creationId xmlns:p14="http://schemas.microsoft.com/office/powerpoint/2010/main" val="467437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9"/>
            <a:ext cx="8569325" cy="112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a:t>
            </a:r>
            <a:r>
              <a:rPr lang="fr-FR" altLang="fr-FR" sz="1400" b="1" dirty="0" smtClean="0">
                <a:solidFill>
                  <a:schemeClr val="tx2"/>
                </a:solidFill>
                <a:latin typeface="Arial" pitchFamily="34" charset="0"/>
              </a:rPr>
              <a:t>www.grand-charmont.com</a:t>
            </a:r>
            <a:endParaRPr lang="fr-FR" altLang="fr-FR" sz="2400"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3" name="ZoneTexte 2"/>
          <p:cNvSpPr txBox="1"/>
          <p:nvPr/>
        </p:nvSpPr>
        <p:spPr>
          <a:xfrm>
            <a:off x="2051720" y="1568450"/>
            <a:ext cx="4176464" cy="707886"/>
          </a:xfrm>
          <a:prstGeom prst="rect">
            <a:avLst/>
          </a:prstGeom>
          <a:noFill/>
        </p:spPr>
        <p:txBody>
          <a:bodyPr wrap="square" rtlCol="0">
            <a:spAutoFit/>
          </a:bodyPr>
          <a:lstStyle/>
          <a:p>
            <a:pPr algn="ctr"/>
            <a:r>
              <a:rPr lang="fr-FR" sz="2400" b="1" dirty="0" smtClean="0">
                <a:solidFill>
                  <a:srgbClr val="C00000"/>
                </a:solidFill>
              </a:rPr>
              <a:t>Eclairage public </a:t>
            </a:r>
            <a:endParaRPr lang="fr-FR" sz="2400" b="1" dirty="0">
              <a:solidFill>
                <a:srgbClr val="C00000"/>
              </a:solidFill>
            </a:endParaRPr>
          </a:p>
          <a:p>
            <a:endParaRPr lang="fr-FR" sz="1600" dirty="0" smtClean="0"/>
          </a:p>
        </p:txBody>
      </p:sp>
      <p:sp>
        <p:nvSpPr>
          <p:cNvPr id="4" name="ZoneTexte 3"/>
          <p:cNvSpPr txBox="1"/>
          <p:nvPr/>
        </p:nvSpPr>
        <p:spPr>
          <a:xfrm>
            <a:off x="538955" y="2493229"/>
            <a:ext cx="7996239" cy="1815882"/>
          </a:xfrm>
          <a:prstGeom prst="rect">
            <a:avLst/>
          </a:prstGeom>
          <a:noFill/>
        </p:spPr>
        <p:txBody>
          <a:bodyPr wrap="square" rtlCol="0">
            <a:spAutoFit/>
          </a:bodyPr>
          <a:lstStyle/>
          <a:p>
            <a:pPr algn="just"/>
            <a:r>
              <a:rPr lang="fr-FR" sz="1600" dirty="0" smtClean="0"/>
              <a:t>Les luminaires des </a:t>
            </a:r>
            <a:r>
              <a:rPr lang="fr-FR" sz="1600" dirty="0" smtClean="0"/>
              <a:t>impasses </a:t>
            </a:r>
            <a:r>
              <a:rPr lang="fr-FR" sz="1600" dirty="0" smtClean="0"/>
              <a:t>des Glycines et Aubépines seront remplacés pour cet été.</a:t>
            </a:r>
          </a:p>
          <a:p>
            <a:pPr algn="just"/>
            <a:r>
              <a:rPr lang="fr-FR" sz="1600" dirty="0" smtClean="0"/>
              <a:t>Un appel d’offre va être effectué afin de remplacer les appareils de la Rue de Gascogne, actuellement parmi les plus énergivores de la </a:t>
            </a:r>
            <a:r>
              <a:rPr lang="fr-FR" sz="1600" dirty="0" smtClean="0"/>
              <a:t>ville </a:t>
            </a:r>
            <a:r>
              <a:rPr lang="fr-FR" sz="1600" dirty="0" smtClean="0"/>
              <a:t>(24 luminaires 400 W SHP)</a:t>
            </a:r>
          </a:p>
          <a:p>
            <a:endParaRPr lang="fr-FR" sz="1600" dirty="0" smtClean="0"/>
          </a:p>
          <a:p>
            <a:endParaRPr lang="fr-FR" sz="1600" dirty="0" smtClean="0"/>
          </a:p>
        </p:txBody>
      </p:sp>
    </p:spTree>
    <p:extLst>
      <p:ext uri="{BB962C8B-B14F-4D97-AF65-F5344CB8AC3E}">
        <p14:creationId xmlns:p14="http://schemas.microsoft.com/office/powerpoint/2010/main" val="486326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chemeClr val="tx2"/>
                </a:solidFill>
                <a:latin typeface="Arial" pitchFamily="34" charset="0"/>
              </a:rPr>
              <a:t>Ville de Grand Charmont</a:t>
            </a:r>
            <a:br>
              <a:rPr lang="fr-FR" altLang="fr-FR" sz="2800" b="1">
                <a:solidFill>
                  <a:schemeClr val="tx2"/>
                </a:solidFill>
                <a:latin typeface="Arial" pitchFamily="34" charset="0"/>
              </a:rPr>
            </a:br>
            <a:r>
              <a:rPr lang="fr-FR" altLang="fr-FR" sz="1400" b="1">
                <a:solidFill>
                  <a:schemeClr val="tx2"/>
                </a:solidFill>
                <a:latin typeface="Arial" pitchFamily="34" charset="0"/>
              </a:rPr>
              <a:t>http://www.grand-charmont.com</a:t>
            </a:r>
            <a:br>
              <a:rPr lang="fr-FR" altLang="fr-FR" sz="1400" b="1">
                <a:solidFill>
                  <a:schemeClr val="tx2"/>
                </a:solidFill>
                <a:latin typeface="Arial" pitchFamily="34" charset="0"/>
              </a:rPr>
            </a:br>
            <a:r>
              <a:rPr lang="fr-FR" altLang="fr-FR" sz="2400">
                <a:solidFill>
                  <a:schemeClr val="tx2"/>
                </a:solidFill>
                <a:latin typeface="Arial" pitchFamily="34" charset="0"/>
              </a:rPr>
              <a:t/>
            </a:r>
            <a:br>
              <a:rPr lang="fr-FR" altLang="fr-FR" sz="2400">
                <a:solidFill>
                  <a:schemeClr val="tx2"/>
                </a:solidFill>
                <a:latin typeface="Arial" pitchFamily="34" charset="0"/>
              </a:rPr>
            </a:br>
            <a:endParaRPr lang="fr-FR" altLang="fr-FR" sz="240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1308745" y="1568450"/>
            <a:ext cx="6048672" cy="1077218"/>
          </a:xfrm>
          <a:prstGeom prst="rect">
            <a:avLst/>
          </a:prstGeom>
          <a:noFill/>
        </p:spPr>
        <p:txBody>
          <a:bodyPr wrap="square" rtlCol="0">
            <a:spAutoFit/>
          </a:bodyPr>
          <a:lstStyle/>
          <a:p>
            <a:pPr algn="ctr"/>
            <a:r>
              <a:rPr lang="fr-FR" altLang="fr-FR" sz="2400" b="1" dirty="0">
                <a:solidFill>
                  <a:srgbClr val="C00000"/>
                </a:solidFill>
              </a:rPr>
              <a:t>Point sur les projets présentés dans les dernières commissions</a:t>
            </a:r>
          </a:p>
          <a:p>
            <a:endParaRPr lang="fr-FR" sz="1600" dirty="0" smtClean="0"/>
          </a:p>
        </p:txBody>
      </p:sp>
      <p:sp>
        <p:nvSpPr>
          <p:cNvPr id="3" name="ZoneTexte 2"/>
          <p:cNvSpPr txBox="1"/>
          <p:nvPr/>
        </p:nvSpPr>
        <p:spPr>
          <a:xfrm>
            <a:off x="1308745" y="2780928"/>
            <a:ext cx="4991447" cy="584775"/>
          </a:xfrm>
          <a:prstGeom prst="rect">
            <a:avLst/>
          </a:prstGeom>
          <a:noFill/>
        </p:spPr>
        <p:txBody>
          <a:bodyPr wrap="square" rtlCol="0">
            <a:spAutoFit/>
          </a:bodyPr>
          <a:lstStyle/>
          <a:p>
            <a:r>
              <a:rPr lang="fr-FR" altLang="fr-FR" sz="1600" u="sng" dirty="0" smtClean="0"/>
              <a:t>Projet BSVL / Annexe </a:t>
            </a:r>
            <a:r>
              <a:rPr lang="fr-FR" altLang="fr-FR" sz="1600" u="sng" dirty="0"/>
              <a:t>de l’hôpital</a:t>
            </a:r>
          </a:p>
          <a:p>
            <a:endParaRPr lang="fr-FR" sz="1600" u="sng" dirty="0" smtClean="0"/>
          </a:p>
        </p:txBody>
      </p:sp>
      <p:sp>
        <p:nvSpPr>
          <p:cNvPr id="4" name="ZoneTexte 3"/>
          <p:cNvSpPr txBox="1"/>
          <p:nvPr/>
        </p:nvSpPr>
        <p:spPr>
          <a:xfrm>
            <a:off x="1308745" y="3429000"/>
            <a:ext cx="6719639" cy="1077218"/>
          </a:xfrm>
          <a:prstGeom prst="rect">
            <a:avLst/>
          </a:prstGeom>
          <a:noFill/>
        </p:spPr>
        <p:txBody>
          <a:bodyPr wrap="square" rtlCol="0">
            <a:spAutoFit/>
          </a:bodyPr>
          <a:lstStyle/>
          <a:p>
            <a:pPr algn="just"/>
            <a:r>
              <a:rPr lang="fr-FR" sz="1600" dirty="0" smtClean="0"/>
              <a:t>Suite à la présentation du projet à la commission urbanisme, le permis de construire a été déposé par la société BSVL en mars 2016. </a:t>
            </a:r>
          </a:p>
          <a:p>
            <a:pPr algn="just"/>
            <a:endParaRPr lang="fr-FR" sz="1600" dirty="0"/>
          </a:p>
          <a:p>
            <a:pPr algn="just"/>
            <a:r>
              <a:rPr lang="fr-FR" sz="1600" dirty="0" smtClean="0"/>
              <a:t>Son instruction est en cours et devrait être d’une durée de 4 à 5 mois.  </a:t>
            </a:r>
          </a:p>
        </p:txBody>
      </p:sp>
      <p:sp>
        <p:nvSpPr>
          <p:cNvPr id="5" name="ZoneTexte 4"/>
          <p:cNvSpPr txBox="1"/>
          <p:nvPr/>
        </p:nvSpPr>
        <p:spPr>
          <a:xfrm>
            <a:off x="1308745" y="4518511"/>
            <a:ext cx="4559399" cy="338554"/>
          </a:xfrm>
          <a:prstGeom prst="rect">
            <a:avLst/>
          </a:prstGeom>
          <a:noFill/>
        </p:spPr>
        <p:txBody>
          <a:bodyPr wrap="square" rtlCol="0">
            <a:spAutoFit/>
          </a:bodyPr>
          <a:lstStyle/>
          <a:p>
            <a:r>
              <a:rPr lang="fr-FR" altLang="fr-FR" sz="1600" u="sng" dirty="0"/>
              <a:t>Zone </a:t>
            </a:r>
            <a:r>
              <a:rPr lang="fr-FR" altLang="fr-FR" sz="1600" u="sng" dirty="0" smtClean="0"/>
              <a:t>commerciale des Jonchets </a:t>
            </a:r>
            <a:endParaRPr lang="fr-FR" sz="1600" u="sng" dirty="0" smtClean="0"/>
          </a:p>
        </p:txBody>
      </p:sp>
      <p:sp>
        <p:nvSpPr>
          <p:cNvPr id="6" name="ZoneTexte 5"/>
          <p:cNvSpPr txBox="1"/>
          <p:nvPr/>
        </p:nvSpPr>
        <p:spPr>
          <a:xfrm>
            <a:off x="1308745" y="4941679"/>
            <a:ext cx="6719639" cy="1323439"/>
          </a:xfrm>
          <a:prstGeom prst="rect">
            <a:avLst/>
          </a:prstGeom>
          <a:noFill/>
        </p:spPr>
        <p:txBody>
          <a:bodyPr wrap="square" rtlCol="0">
            <a:spAutoFit/>
          </a:bodyPr>
          <a:lstStyle/>
          <a:p>
            <a:pPr algn="just"/>
            <a:r>
              <a:rPr lang="fr-FR" sz="1600" dirty="0" smtClean="0"/>
              <a:t>Le PC, déposé à Montbéliard et à Grand-Charmont, est accordé pour les deux communes. Les délais de recours sont aujourd’hui purgés. La SCI propriétaire des terrains met en œuvre la commercialisation des cellules. Le démarrage des travaux devraient débuter en fin d’année ou début 2017 selon le rythme de commercialisation. </a:t>
            </a:r>
          </a:p>
        </p:txBody>
      </p:sp>
    </p:spTree>
    <p:extLst>
      <p:ext uri="{BB962C8B-B14F-4D97-AF65-F5344CB8AC3E}">
        <p14:creationId xmlns:p14="http://schemas.microsoft.com/office/powerpoint/2010/main" val="642907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9"/>
            <a:ext cx="85693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2800" b="1" dirty="0" smtClean="0">
              <a:solidFill>
                <a:schemeClr val="tx2"/>
              </a:solidFill>
              <a:latin typeface="Arial" pitchFamily="34" charset="0"/>
            </a:endParaRPr>
          </a:p>
          <a:p>
            <a:pPr eaLnBrk="1" hangingPunct="1">
              <a:spcBef>
                <a:spcPct val="0"/>
              </a:spcBef>
              <a:buFontTx/>
              <a:buNone/>
            </a:pPr>
            <a:r>
              <a:rPr lang="fr-FR" altLang="fr-FR" sz="2800" b="1" dirty="0" smtClean="0">
                <a:solidFill>
                  <a:schemeClr val="tx2"/>
                </a:solidFill>
                <a:latin typeface="Arial" pitchFamily="34" charset="0"/>
              </a:rPr>
              <a:t>Ville </a:t>
            </a:r>
            <a:r>
              <a:rPr lang="fr-FR" altLang="fr-FR" sz="2800" b="1" dirty="0">
                <a:solidFill>
                  <a:schemeClr val="tx2"/>
                </a:solidFill>
                <a:latin typeface="Arial" pitchFamily="34" charset="0"/>
              </a:rPr>
              <a:t>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r>
              <a:rPr lang="fr-FR" altLang="fr-FR" sz="2400" dirty="0" smtClean="0">
                <a:solidFill>
                  <a:srgbClr val="C00000"/>
                </a:solidFill>
                <a:latin typeface="Arial" pitchFamily="34" charset="0"/>
              </a:rPr>
              <a:t>Les Pâquerettes (</a:t>
            </a:r>
            <a:r>
              <a:rPr lang="fr-FR" altLang="fr-FR" sz="2400" dirty="0" err="1" smtClean="0">
                <a:solidFill>
                  <a:srgbClr val="C00000"/>
                </a:solidFill>
                <a:latin typeface="Arial" pitchFamily="34" charset="0"/>
              </a:rPr>
              <a:t>Néolia</a:t>
            </a:r>
            <a:r>
              <a:rPr lang="fr-FR" altLang="fr-FR" sz="2400" dirty="0" smtClean="0">
                <a:solidFill>
                  <a:srgbClr val="C00000"/>
                </a:solidFill>
                <a:latin typeface="Arial" pitchFamily="34" charset="0"/>
              </a:rPr>
              <a:t>) </a:t>
            </a: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472" y="1727162"/>
            <a:ext cx="5582022" cy="343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804248" y="6381328"/>
            <a:ext cx="1656184" cy="338554"/>
          </a:xfrm>
          <a:prstGeom prst="rect">
            <a:avLst/>
          </a:prstGeom>
          <a:noFill/>
        </p:spPr>
        <p:txBody>
          <a:bodyPr wrap="square" rtlCol="0">
            <a:spAutoFit/>
          </a:bodyPr>
          <a:lstStyle/>
          <a:p>
            <a:r>
              <a:rPr lang="fr-FR" sz="1600" dirty="0" smtClean="0"/>
              <a:t>Plan masse </a:t>
            </a:r>
          </a:p>
        </p:txBody>
      </p:sp>
      <p:sp>
        <p:nvSpPr>
          <p:cNvPr id="3" name="ZoneTexte 2"/>
          <p:cNvSpPr txBox="1"/>
          <p:nvPr/>
        </p:nvSpPr>
        <p:spPr>
          <a:xfrm>
            <a:off x="251520" y="1988840"/>
            <a:ext cx="2592288" cy="2062103"/>
          </a:xfrm>
          <a:prstGeom prst="rect">
            <a:avLst/>
          </a:prstGeom>
          <a:noFill/>
        </p:spPr>
        <p:txBody>
          <a:bodyPr wrap="square" rtlCol="0">
            <a:spAutoFit/>
          </a:bodyPr>
          <a:lstStyle/>
          <a:p>
            <a:r>
              <a:rPr lang="fr-FR" sz="1600" dirty="0" smtClean="0"/>
              <a:t>Les travaux sont en cours avec un bâtiment largement sorti de terre. </a:t>
            </a:r>
          </a:p>
          <a:p>
            <a:endParaRPr lang="fr-FR" sz="1600" dirty="0"/>
          </a:p>
          <a:p>
            <a:r>
              <a:rPr lang="fr-FR" sz="1600" dirty="0" smtClean="0"/>
              <a:t>L’immeuble est construit un peu en avant des fondations de l’immeuble démoli </a:t>
            </a:r>
          </a:p>
        </p:txBody>
      </p:sp>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3075"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ChangeArrowheads="1"/>
          </p:cNvSpPr>
          <p:nvPr/>
        </p:nvSpPr>
        <p:spPr bwMode="auto">
          <a:xfrm>
            <a:off x="323850" y="6108700"/>
            <a:ext cx="85693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2400">
              <a:solidFill>
                <a:schemeClr val="tx2"/>
              </a:solidFill>
              <a:latin typeface="Arial" pitchFamily="34" charset="0"/>
            </a:endParaRPr>
          </a:p>
        </p:txBody>
      </p:sp>
      <p:sp>
        <p:nvSpPr>
          <p:cNvPr id="3077" name="Rectangle 2"/>
          <p:cNvSpPr>
            <a:spLocks noGrp="1" noChangeArrowheads="1"/>
          </p:cNvSpPr>
          <p:nvPr>
            <p:ph type="ctrTitle"/>
          </p:nvPr>
        </p:nvSpPr>
        <p:spPr>
          <a:xfrm>
            <a:off x="166688" y="1125538"/>
            <a:ext cx="8569325" cy="1079326"/>
          </a:xfrm>
        </p:spPr>
        <p:txBody>
          <a:bodyPr/>
          <a:lstStyle/>
          <a:p>
            <a:pPr eaLnBrk="1" hangingPunct="1"/>
            <a:r>
              <a:rPr lang="fr-FR" altLang="fr-FR" sz="3200" b="1" dirty="0" smtClean="0">
                <a:solidFill>
                  <a:schemeClr val="accent2">
                    <a:lumMod val="75000"/>
                  </a:schemeClr>
                </a:solidFill>
              </a:rPr>
              <a:t>Ordre du jour </a:t>
            </a:r>
          </a:p>
        </p:txBody>
      </p:sp>
      <p:sp>
        <p:nvSpPr>
          <p:cNvPr id="10" name="Rectangle 2"/>
          <p:cNvSpPr txBox="1">
            <a:spLocks noChangeArrowheads="1"/>
          </p:cNvSpPr>
          <p:nvPr/>
        </p:nvSpPr>
        <p:spPr>
          <a:xfrm>
            <a:off x="366713" y="3057525"/>
            <a:ext cx="3705225" cy="1728788"/>
          </a:xfrm>
          <a:prstGeom prst="rect">
            <a:avLst/>
          </a:prstGeom>
        </p:spPr>
        <p:txBody>
          <a:bodyPr anchor="ctr">
            <a:normAutofit/>
          </a:bodyPr>
          <a:lstStyle/>
          <a:p>
            <a:pPr fontAlgn="auto">
              <a:spcAft>
                <a:spcPts val="0"/>
              </a:spcAft>
              <a:defRPr/>
            </a:pPr>
            <a:r>
              <a:rPr lang="fr-FR" sz="2800" dirty="0">
                <a:latin typeface="+mj-lt"/>
                <a:ea typeface="+mj-ea"/>
                <a:cs typeface="+mj-cs"/>
              </a:rPr>
              <a:t/>
            </a:r>
            <a:br>
              <a:rPr lang="fr-FR" sz="2800" dirty="0">
                <a:latin typeface="+mj-lt"/>
                <a:ea typeface="+mj-ea"/>
                <a:cs typeface="+mj-cs"/>
              </a:rPr>
            </a:br>
            <a:endParaRPr lang="fr-FR" sz="2800" dirty="0">
              <a:latin typeface="+mj-lt"/>
              <a:ea typeface="+mj-ea"/>
              <a:cs typeface="+mj-cs"/>
            </a:endParaRPr>
          </a:p>
        </p:txBody>
      </p:sp>
      <p:sp>
        <p:nvSpPr>
          <p:cNvPr id="3080" name="ZoneTexte 1"/>
          <p:cNvSpPr txBox="1">
            <a:spLocks noChangeArrowheads="1"/>
          </p:cNvSpPr>
          <p:nvPr/>
        </p:nvSpPr>
        <p:spPr bwMode="auto">
          <a:xfrm>
            <a:off x="831330" y="2301974"/>
            <a:ext cx="748982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600" u="sng" dirty="0" smtClean="0">
                <a:latin typeface="Arial" pitchFamily="34" charset="0"/>
              </a:rPr>
              <a:t>Projets urbains </a:t>
            </a:r>
          </a:p>
          <a:p>
            <a:pPr eaLnBrk="1" hangingPunct="1">
              <a:spcBef>
                <a:spcPct val="0"/>
              </a:spcBef>
              <a:buFontTx/>
              <a:buNone/>
            </a:pPr>
            <a:endParaRPr lang="fr-FR" altLang="fr-FR" sz="1600" dirty="0">
              <a:latin typeface="Arial" pitchFamily="34" charset="0"/>
            </a:endParaRPr>
          </a:p>
          <a:p>
            <a:pPr eaLnBrk="1" hangingPunct="1">
              <a:spcBef>
                <a:spcPct val="0"/>
              </a:spcBef>
              <a:buFontTx/>
              <a:buNone/>
            </a:pPr>
            <a:r>
              <a:rPr lang="fr-FR" altLang="fr-FR" sz="1600" dirty="0" smtClean="0">
                <a:latin typeface="Arial" pitchFamily="34" charset="0"/>
              </a:rPr>
              <a:t>	- Restructuration de la ferme </a:t>
            </a:r>
            <a:r>
              <a:rPr lang="fr-FR" altLang="fr-FR" sz="1600" dirty="0" err="1" smtClean="0">
                <a:latin typeface="Arial" pitchFamily="34" charset="0"/>
              </a:rPr>
              <a:t>Kauffmann</a:t>
            </a:r>
            <a:endParaRPr lang="fr-FR" altLang="fr-FR" sz="1600" dirty="0" smtClean="0">
              <a:latin typeface="Arial" pitchFamily="34" charset="0"/>
            </a:endParaRP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Point sur les travaux Ilot Flandres (garages)</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Point sur les travaux ANRU/ Foncière logement /ilot </a:t>
            </a:r>
            <a:r>
              <a:rPr lang="fr-FR" altLang="fr-FR" sz="1600" dirty="0" err="1" smtClean="0">
                <a:latin typeface="Arial" pitchFamily="34" charset="0"/>
              </a:rPr>
              <a:t>Boudard</a:t>
            </a:r>
            <a:endParaRPr lang="fr-FR" altLang="fr-FR" sz="1600" dirty="0">
              <a:latin typeface="Arial" pitchFamily="34" charset="0"/>
            </a:endParaRPr>
          </a:p>
          <a:p>
            <a:pPr eaLnBrk="1" hangingPunct="1">
              <a:spcBef>
                <a:spcPct val="0"/>
              </a:spcBef>
              <a:buFontTx/>
              <a:buNone/>
            </a:pPr>
            <a:r>
              <a:rPr lang="fr-FR" altLang="fr-FR" sz="1600" u="sng" dirty="0" smtClean="0">
                <a:latin typeface="Arial" pitchFamily="34" charset="0"/>
              </a:rPr>
              <a:t>Travaux </a:t>
            </a:r>
            <a:r>
              <a:rPr lang="fr-FR" altLang="fr-FR" sz="1600" dirty="0" smtClean="0">
                <a:latin typeface="Arial" pitchFamily="34" charset="0"/>
              </a:rPr>
              <a:t>  </a:t>
            </a:r>
            <a:endParaRPr lang="fr-FR" altLang="fr-FR" sz="1600" dirty="0">
              <a:latin typeface="Arial" pitchFamily="34" charset="0"/>
            </a:endParaRPr>
          </a:p>
          <a:p>
            <a:pPr eaLnBrk="1" hangingPunct="1">
              <a:spcBef>
                <a:spcPct val="0"/>
              </a:spcBef>
              <a:buFontTx/>
              <a:buNone/>
            </a:pPr>
            <a:r>
              <a:rPr lang="fr-FR" altLang="fr-FR" sz="1600" dirty="0" smtClean="0">
                <a:latin typeface="Arial" pitchFamily="34" charset="0"/>
              </a:rPr>
              <a:t>	- Ecole </a:t>
            </a:r>
            <a:r>
              <a:rPr lang="fr-FR" altLang="fr-FR" sz="1600" dirty="0" err="1" smtClean="0">
                <a:latin typeface="Arial" pitchFamily="34" charset="0"/>
              </a:rPr>
              <a:t>Jeanney</a:t>
            </a:r>
            <a:r>
              <a:rPr lang="fr-FR" altLang="fr-FR" sz="1600" dirty="0" smtClean="0">
                <a:latin typeface="Arial" pitchFamily="34" charset="0"/>
              </a:rPr>
              <a:t> (travaux et projet) </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Travaux voiries et THNS </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Eclairage public </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Divers </a:t>
            </a:r>
          </a:p>
          <a:p>
            <a:pPr eaLnBrk="1" hangingPunct="1">
              <a:spcBef>
                <a:spcPct val="0"/>
              </a:spcBef>
              <a:buFontTx/>
              <a:buNone/>
            </a:pPr>
            <a:endParaRPr lang="fr-FR" altLang="fr-FR" sz="1600" dirty="0">
              <a:latin typeface="Arial" pitchFamily="34" charset="0"/>
            </a:endParaRPr>
          </a:p>
          <a:p>
            <a:pPr eaLnBrk="1" hangingPunct="1">
              <a:spcBef>
                <a:spcPct val="0"/>
              </a:spcBef>
              <a:buFontTx/>
              <a:buNone/>
            </a:pPr>
            <a:r>
              <a:rPr lang="fr-FR" altLang="fr-FR" sz="1600" u="sng" dirty="0" smtClean="0">
                <a:latin typeface="Arial" pitchFamily="34" charset="0"/>
              </a:rPr>
              <a:t>Point sur les projets présentés dans les dernières commissions</a:t>
            </a:r>
          </a:p>
          <a:p>
            <a:pPr eaLnBrk="1" hangingPunct="1">
              <a:spcBef>
                <a:spcPct val="0"/>
              </a:spcBef>
              <a:buFontTx/>
              <a:buNone/>
            </a:pPr>
            <a:endParaRPr lang="fr-FR" altLang="fr-FR" sz="1600" u="sng" dirty="0">
              <a:latin typeface="Arial" pitchFamily="34" charset="0"/>
            </a:endParaRPr>
          </a:p>
          <a:p>
            <a:pPr eaLnBrk="1" hangingPunct="1">
              <a:spcBef>
                <a:spcPct val="0"/>
              </a:spcBef>
              <a:buFontTx/>
              <a:buNone/>
            </a:pPr>
            <a:r>
              <a:rPr lang="fr-FR" altLang="fr-FR" sz="1600" dirty="0" smtClean="0">
                <a:latin typeface="Arial" pitchFamily="34" charset="0"/>
              </a:rPr>
              <a:t>	- Annexe de l’hôpital</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Zone commerciale</a:t>
            </a:r>
          </a:p>
          <a:p>
            <a:pPr eaLnBrk="1" hangingPunct="1">
              <a:spcBef>
                <a:spcPct val="0"/>
              </a:spcBef>
              <a:buFontTx/>
              <a:buNone/>
            </a:pPr>
            <a:r>
              <a:rPr lang="fr-FR" altLang="fr-FR" sz="1600" dirty="0">
                <a:latin typeface="Arial" pitchFamily="34" charset="0"/>
              </a:rPr>
              <a:t>	</a:t>
            </a:r>
            <a:r>
              <a:rPr lang="fr-FR" altLang="fr-FR" sz="1600" dirty="0" smtClean="0">
                <a:latin typeface="Arial" pitchFamily="34" charset="0"/>
              </a:rPr>
              <a:t>- Les Pâquerettes (</a:t>
            </a:r>
            <a:r>
              <a:rPr lang="fr-FR" altLang="fr-FR" sz="1600" dirty="0" err="1" smtClean="0">
                <a:latin typeface="Arial" pitchFamily="34" charset="0"/>
              </a:rPr>
              <a:t>Neolia</a:t>
            </a:r>
            <a:r>
              <a:rPr lang="fr-FR" altLang="fr-FR" sz="1600" dirty="0" smtClean="0">
                <a:latin typeface="Arial" pitchFamily="34" charset="0"/>
              </a:rPr>
              <a:t>) </a:t>
            </a:r>
          </a:p>
          <a:p>
            <a:pPr eaLnBrk="1" hangingPunct="1">
              <a:spcBef>
                <a:spcPct val="0"/>
              </a:spcBef>
              <a:buFontTx/>
              <a:buNone/>
            </a:pPr>
            <a:endParaRPr lang="fr-FR" altLang="fr-FR" sz="1800" u="sng" dirty="0">
              <a:latin typeface="Arial" pitchFamily="34" charset="0"/>
            </a:endParaRPr>
          </a:p>
          <a:p>
            <a:pPr eaLnBrk="1" hangingPunct="1">
              <a:spcBef>
                <a:spcPct val="0"/>
              </a:spcBef>
              <a:buFontTx/>
              <a:buNone/>
            </a:pPr>
            <a:endParaRPr lang="fr-FR" altLang="fr-FR" sz="1800" u="sng" dirty="0" smtClean="0">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hlinkClick r:id="rId3"/>
              </a:rPr>
              <a:t>http://</a:t>
            </a:r>
            <a:r>
              <a:rPr lang="fr-FR" altLang="fr-FR" sz="1400" b="1" dirty="0" smtClean="0">
                <a:solidFill>
                  <a:schemeClr val="tx2"/>
                </a:solidFill>
                <a:latin typeface="Arial" pitchFamily="34" charset="0"/>
                <a:hlinkClick r:id="rId3"/>
              </a:rPr>
              <a:t>www.grand-charmont.com</a:t>
            </a:r>
            <a:endParaRPr lang="fr-FR" altLang="fr-FR" sz="1400" b="1" dirty="0" smtClean="0">
              <a:solidFill>
                <a:schemeClr val="tx2"/>
              </a:solidFill>
              <a:latin typeface="Arial" pitchFamily="34" charset="0"/>
            </a:endParaRPr>
          </a:p>
          <a:p>
            <a:pPr eaLnBrk="1" hangingPunct="1">
              <a:spcBef>
                <a:spcPct val="0"/>
              </a:spcBef>
              <a:buFontTx/>
              <a:buNone/>
            </a:pPr>
            <a:r>
              <a:rPr lang="fr-FR" altLang="fr-FR" sz="1400" b="1" dirty="0">
                <a:solidFill>
                  <a:schemeClr val="tx2"/>
                </a:solidFill>
                <a:latin typeface="Arial" pitchFamily="34" charset="0"/>
              </a:rPr>
              <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4099" name="Picture 4" descr="bla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7"/>
          <p:cNvSpPr txBox="1">
            <a:spLocks noChangeArrowheads="1"/>
          </p:cNvSpPr>
          <p:nvPr/>
        </p:nvSpPr>
        <p:spPr bwMode="auto">
          <a:xfrm>
            <a:off x="0" y="1143000"/>
            <a:ext cx="8964613"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endParaRPr lang="fr-FR" altLang="fr-FR" sz="2400" b="1" dirty="0">
              <a:solidFill>
                <a:srgbClr val="A50021"/>
              </a:solidFill>
            </a:endParaRPr>
          </a:p>
          <a:p>
            <a:pPr algn="ctr" eaLnBrk="1" hangingPunct="1">
              <a:buFontTx/>
              <a:buNone/>
            </a:pPr>
            <a:r>
              <a:rPr lang="fr-FR" altLang="fr-FR" sz="2400" b="1" dirty="0" smtClean="0">
                <a:solidFill>
                  <a:srgbClr val="A50021"/>
                </a:solidFill>
              </a:rPr>
              <a:t>Restructuration de la ferme </a:t>
            </a:r>
            <a:r>
              <a:rPr lang="fr-FR" altLang="fr-FR" sz="2400" b="1" dirty="0" err="1" smtClean="0">
                <a:solidFill>
                  <a:srgbClr val="A50021"/>
                </a:solidFill>
              </a:rPr>
              <a:t>Kauffmann</a:t>
            </a:r>
            <a:endParaRPr lang="fr-FR" altLang="fr-FR" sz="1800" b="1" dirty="0">
              <a:solidFill>
                <a:srgbClr val="A50021"/>
              </a:solidFill>
            </a:endParaRPr>
          </a:p>
        </p:txBody>
      </p:sp>
      <p:sp>
        <p:nvSpPr>
          <p:cNvPr id="2" name="ZoneTexte 1"/>
          <p:cNvSpPr txBox="1"/>
          <p:nvPr/>
        </p:nvSpPr>
        <p:spPr>
          <a:xfrm>
            <a:off x="1043608" y="2492896"/>
            <a:ext cx="7200280" cy="3877985"/>
          </a:xfrm>
          <a:prstGeom prst="rect">
            <a:avLst/>
          </a:prstGeom>
          <a:noFill/>
        </p:spPr>
        <p:txBody>
          <a:bodyPr wrap="square" rtlCol="0">
            <a:spAutoFit/>
          </a:bodyPr>
          <a:lstStyle/>
          <a:p>
            <a:pPr algn="just"/>
            <a:r>
              <a:rPr lang="fr-FR" sz="1600" dirty="0"/>
              <a:t>Ces dernières années, les besoins en accueils périscolaires ont augmenté sur l’ensemble des écoles. Les écoles maternelles et élémentaires F. Bataille sont le plus impactées. </a:t>
            </a:r>
            <a:endParaRPr lang="fr-FR" sz="1600" dirty="0" smtClean="0"/>
          </a:p>
          <a:p>
            <a:pPr algn="just"/>
            <a:endParaRPr lang="fr-FR" sz="1600" dirty="0"/>
          </a:p>
          <a:p>
            <a:pPr lvl="0" algn="just"/>
            <a:r>
              <a:rPr lang="fr-FR" sz="1600" dirty="0"/>
              <a:t>Aujourd’hui les </a:t>
            </a:r>
            <a:r>
              <a:rPr lang="fr-FR" sz="1600" dirty="0" smtClean="0"/>
              <a:t>locaux situés dans les écoles Bataille  </a:t>
            </a:r>
            <a:r>
              <a:rPr lang="fr-FR" sz="1600" dirty="0"/>
              <a:t>ne nous permettent plus </a:t>
            </a:r>
            <a:r>
              <a:rPr lang="fr-FR" sz="1600" dirty="0" smtClean="0"/>
              <a:t>d’accueillir </a:t>
            </a:r>
            <a:r>
              <a:rPr lang="fr-FR" sz="1600" dirty="0"/>
              <a:t>de nouveaux enfants à la restauration </a:t>
            </a:r>
            <a:r>
              <a:rPr lang="fr-FR" sz="1600" dirty="0" smtClean="0"/>
              <a:t>scolaire, l’ouverture à la rentrée 2016 d’une classe supplémentaire en maternelle </a:t>
            </a:r>
            <a:r>
              <a:rPr lang="fr-FR" sz="1600" dirty="0"/>
              <a:t>ne permet pas une prise en charge de qualité (calme, convivialité, relations…), </a:t>
            </a:r>
            <a:r>
              <a:rPr lang="fr-FR" sz="1600" dirty="0" smtClean="0"/>
              <a:t>limite </a:t>
            </a:r>
            <a:r>
              <a:rPr lang="fr-FR" sz="1600" dirty="0"/>
              <a:t>le nombre </a:t>
            </a:r>
            <a:r>
              <a:rPr lang="fr-FR" sz="1600" dirty="0" smtClean="0"/>
              <a:t>d’enfants et réduit </a:t>
            </a:r>
            <a:r>
              <a:rPr lang="fr-FR" sz="1600" dirty="0"/>
              <a:t>les possibilités d’organisation d’activités. </a:t>
            </a:r>
          </a:p>
          <a:p>
            <a:endParaRPr lang="fr-FR" sz="1600" dirty="0" smtClean="0"/>
          </a:p>
          <a:p>
            <a:r>
              <a:rPr lang="fr-FR" sz="1600" dirty="0"/>
              <a:t>Située à proximité des écoles, l’ancienne ferme </a:t>
            </a:r>
            <a:r>
              <a:rPr lang="fr-FR" sz="1600" dirty="0" err="1"/>
              <a:t>Kauffmann</a:t>
            </a:r>
            <a:r>
              <a:rPr lang="fr-FR" sz="1600" dirty="0"/>
              <a:t> pourrait être aménagée en son </a:t>
            </a:r>
            <a:r>
              <a:rPr lang="fr-FR" sz="1600" dirty="0" err="1"/>
              <a:t>rez</a:t>
            </a:r>
            <a:r>
              <a:rPr lang="fr-FR" sz="1600" dirty="0"/>
              <a:t> de chaussée pour accueillir une nouvelle restauration scolaire et un accueil périscolaire.</a:t>
            </a:r>
          </a:p>
          <a:p>
            <a:endParaRPr lang="fr-FR" sz="1600" dirty="0"/>
          </a:p>
          <a:p>
            <a:endParaRPr lang="fr-FR"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166688" y="211139"/>
            <a:ext cx="8569325" cy="14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5123"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ChangeArrowheads="1"/>
          </p:cNvSpPr>
          <p:nvPr/>
        </p:nvSpPr>
        <p:spPr bwMode="auto">
          <a:xfrm>
            <a:off x="1258888" y="1117600"/>
            <a:ext cx="676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fr-FR" altLang="fr-FR" sz="2400" b="1" dirty="0">
              <a:solidFill>
                <a:srgbClr val="A5002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492250"/>
            <a:ext cx="582771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572000" y="5661248"/>
            <a:ext cx="3024336" cy="707886"/>
          </a:xfrm>
          <a:prstGeom prst="rect">
            <a:avLst/>
          </a:prstGeom>
          <a:noFill/>
        </p:spPr>
        <p:txBody>
          <a:bodyPr wrap="square" rtlCol="0">
            <a:spAutoFit/>
          </a:bodyPr>
          <a:lstStyle/>
          <a:p>
            <a:r>
              <a:rPr lang="fr-FR" sz="1200" i="1" dirty="0"/>
              <a:t>Plan du </a:t>
            </a:r>
            <a:r>
              <a:rPr lang="fr-FR" sz="1200" i="1" dirty="0" err="1"/>
              <a:t>rez</a:t>
            </a:r>
            <a:r>
              <a:rPr lang="fr-FR" sz="1200" i="1" dirty="0"/>
              <a:t> de chaussée et surfaces potentielles </a:t>
            </a:r>
            <a:endParaRPr lang="fr-FR" sz="1200" dirty="0"/>
          </a:p>
          <a:p>
            <a:endParaRPr lang="fr-FR" sz="1600" dirty="0" smtClean="0"/>
          </a:p>
        </p:txBody>
      </p:sp>
      <p:sp>
        <p:nvSpPr>
          <p:cNvPr id="4" name="ZoneTexte 3"/>
          <p:cNvSpPr txBox="1"/>
          <p:nvPr/>
        </p:nvSpPr>
        <p:spPr>
          <a:xfrm>
            <a:off x="4211960" y="1988840"/>
            <a:ext cx="1152128" cy="1077218"/>
          </a:xfrm>
          <a:prstGeom prst="rect">
            <a:avLst/>
          </a:prstGeom>
          <a:noFill/>
        </p:spPr>
        <p:txBody>
          <a:bodyPr wrap="square" rtlCol="0">
            <a:spAutoFit/>
          </a:bodyPr>
          <a:lstStyle/>
          <a:p>
            <a:r>
              <a:rPr lang="fr-FR" sz="1600" dirty="0" smtClean="0"/>
              <a:t>X 2 soit 164 m2 sur 2 ½ niveaux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9219"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899592" y="1075531"/>
            <a:ext cx="6840760" cy="529437"/>
          </a:xfrm>
          <a:prstGeom prst="rect">
            <a:avLst/>
          </a:prstGeom>
        </p:spPr>
        <p:txBody>
          <a:bodyPr anchor="ctr">
            <a:normAutofit/>
          </a:bodyPr>
          <a:lstStyle/>
          <a:p>
            <a:pPr algn="ctr" fontAlgn="auto">
              <a:spcAft>
                <a:spcPts val="0"/>
              </a:spcAft>
              <a:defRPr/>
            </a:pPr>
            <a:r>
              <a:rPr lang="fr-FR" sz="2400" b="1" dirty="0" smtClean="0">
                <a:solidFill>
                  <a:srgbClr val="A50021"/>
                </a:solidFill>
                <a:latin typeface="ITC Officina Sans Book" pitchFamily="34" charset="0"/>
                <a:ea typeface="+mj-ea"/>
                <a:cs typeface="+mj-cs"/>
              </a:rPr>
              <a:t>Proposition de restructuration</a:t>
            </a:r>
            <a:endParaRPr lang="fr-FR" sz="2400" b="1" dirty="0">
              <a:solidFill>
                <a:srgbClr val="A50021"/>
              </a:solidFill>
              <a:latin typeface="ITC Officina Sans Book" pitchFamily="34" charset="0"/>
              <a:ea typeface="+mj-ea"/>
              <a:cs typeface="+mj-cs"/>
            </a:endParaRPr>
          </a:p>
        </p:txBody>
      </p:sp>
      <p:sp>
        <p:nvSpPr>
          <p:cNvPr id="4" name="ZoneTexte 3"/>
          <p:cNvSpPr txBox="1"/>
          <p:nvPr/>
        </p:nvSpPr>
        <p:spPr>
          <a:xfrm>
            <a:off x="1187624" y="2348880"/>
            <a:ext cx="6912768" cy="3539430"/>
          </a:xfrm>
          <a:prstGeom prst="rect">
            <a:avLst/>
          </a:prstGeom>
          <a:noFill/>
        </p:spPr>
        <p:txBody>
          <a:bodyPr wrap="square" rtlCol="0">
            <a:spAutoFit/>
          </a:bodyPr>
          <a:lstStyle/>
          <a:p>
            <a:pPr algn="just"/>
            <a:r>
              <a:rPr lang="fr-FR" sz="1600" dirty="0"/>
              <a:t>Le programme de requalification de ce bâtiment pourrait se dérouler de la façon suivante : </a:t>
            </a:r>
          </a:p>
          <a:p>
            <a:pPr algn="just"/>
            <a:r>
              <a:rPr lang="fr-FR" sz="1600" dirty="0"/>
              <a:t> </a:t>
            </a:r>
          </a:p>
          <a:p>
            <a:pPr algn="just"/>
            <a:r>
              <a:rPr lang="fr-FR" sz="1600" dirty="0"/>
              <a:t>La création au </a:t>
            </a:r>
            <a:r>
              <a:rPr lang="fr-FR" sz="1600" dirty="0" err="1"/>
              <a:t>rez</a:t>
            </a:r>
            <a:r>
              <a:rPr lang="fr-FR" sz="1600" dirty="0"/>
              <a:t> de chaussée dans la partie à usage agricole d’une salle de restauration scolaire complétement équipée et d’une salle d’animation périscolaire et extrascolaire sur un demi-niveau en </a:t>
            </a:r>
            <a:r>
              <a:rPr lang="fr-FR" sz="1600" dirty="0" err="1"/>
              <a:t>rez</a:t>
            </a:r>
            <a:r>
              <a:rPr lang="fr-FR" sz="1600" dirty="0"/>
              <a:t> de jardin. </a:t>
            </a:r>
          </a:p>
          <a:p>
            <a:pPr algn="just"/>
            <a:r>
              <a:rPr lang="fr-FR" sz="1600" dirty="0"/>
              <a:t> </a:t>
            </a:r>
          </a:p>
          <a:p>
            <a:pPr algn="just"/>
            <a:r>
              <a:rPr lang="fr-FR" sz="1600" dirty="0"/>
              <a:t>La surface totale mobilisée serait de l’ordre de 270 m</a:t>
            </a:r>
            <a:r>
              <a:rPr lang="fr-FR" sz="1600" baseline="30000" dirty="0"/>
              <a:t>2</a:t>
            </a:r>
            <a:r>
              <a:rPr lang="fr-FR" sz="1600" dirty="0"/>
              <a:t> soit :</a:t>
            </a:r>
          </a:p>
          <a:p>
            <a:pPr lvl="0" algn="just"/>
            <a:r>
              <a:rPr lang="fr-FR" sz="1600" dirty="0" smtClean="0"/>
              <a:t>  60 </a:t>
            </a:r>
            <a:r>
              <a:rPr lang="fr-FR" sz="1600" dirty="0"/>
              <a:t>m</a:t>
            </a:r>
            <a:r>
              <a:rPr lang="fr-FR" sz="1600" baseline="30000" dirty="0"/>
              <a:t>2</a:t>
            </a:r>
            <a:r>
              <a:rPr lang="fr-FR" sz="1600" dirty="0"/>
              <a:t> pour une salle de restauration maternelle </a:t>
            </a:r>
          </a:p>
          <a:p>
            <a:pPr lvl="0" algn="just"/>
            <a:r>
              <a:rPr lang="fr-FR" sz="1600" dirty="0"/>
              <a:t>100 m</a:t>
            </a:r>
            <a:r>
              <a:rPr lang="fr-FR" sz="1600" baseline="30000" dirty="0"/>
              <a:t>2</a:t>
            </a:r>
            <a:r>
              <a:rPr lang="fr-FR" sz="1600" dirty="0"/>
              <a:t> pour une salle de restauration élémentaire </a:t>
            </a:r>
          </a:p>
          <a:p>
            <a:pPr lvl="0" algn="just"/>
            <a:r>
              <a:rPr lang="fr-FR" sz="1600" dirty="0" smtClean="0"/>
              <a:t>  35 </a:t>
            </a:r>
            <a:r>
              <a:rPr lang="fr-FR" sz="1600" dirty="0"/>
              <a:t>m</a:t>
            </a:r>
            <a:r>
              <a:rPr lang="fr-FR" sz="1600" baseline="30000" dirty="0"/>
              <a:t>2</a:t>
            </a:r>
            <a:r>
              <a:rPr lang="fr-FR" sz="1600" dirty="0"/>
              <a:t> pour la cuisine (liaison froide) </a:t>
            </a:r>
          </a:p>
          <a:p>
            <a:pPr lvl="0" algn="just"/>
            <a:r>
              <a:rPr lang="fr-FR" sz="1600" dirty="0" smtClean="0"/>
              <a:t>  25 </a:t>
            </a:r>
            <a:r>
              <a:rPr lang="fr-FR" sz="1600" dirty="0"/>
              <a:t>m</a:t>
            </a:r>
            <a:r>
              <a:rPr lang="fr-FR" sz="1600" baseline="30000" dirty="0"/>
              <a:t>2</a:t>
            </a:r>
            <a:r>
              <a:rPr lang="fr-FR" sz="1600" dirty="0"/>
              <a:t> pour la circulation </a:t>
            </a:r>
          </a:p>
          <a:p>
            <a:pPr lvl="0" algn="just"/>
            <a:r>
              <a:rPr lang="fr-FR" sz="1600" dirty="0" smtClean="0"/>
              <a:t>  50 m</a:t>
            </a:r>
            <a:r>
              <a:rPr lang="fr-FR" sz="1600" baseline="30000" dirty="0" smtClean="0"/>
              <a:t>2</a:t>
            </a:r>
            <a:r>
              <a:rPr lang="fr-FR" sz="1600" dirty="0" smtClean="0"/>
              <a:t> </a:t>
            </a:r>
            <a:r>
              <a:rPr lang="fr-FR" sz="1600" dirty="0"/>
              <a:t>pour une salle d’animation spécifique TAP et accueil périscolaire.</a:t>
            </a:r>
          </a:p>
          <a:p>
            <a:endParaRPr lang="fr-FR"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10243"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0246" name="Rectangle 3"/>
          <p:cNvSpPr>
            <a:spLocks noChangeArrowheads="1"/>
          </p:cNvSpPr>
          <p:nvPr/>
        </p:nvSpPr>
        <p:spPr bwMode="auto">
          <a:xfrm>
            <a:off x="503237" y="1264741"/>
            <a:ext cx="813752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2400" dirty="0">
              <a:latin typeface="Arial" pitchFamily="34" charset="0"/>
            </a:endParaRPr>
          </a:p>
          <a:p>
            <a:pPr eaLnBrk="1" hangingPunct="1">
              <a:spcBef>
                <a:spcPct val="50000"/>
              </a:spcBef>
              <a:buFontTx/>
              <a:buNone/>
            </a:pPr>
            <a:endParaRPr lang="fr-FR" altLang="fr-FR" sz="1600" b="1" dirty="0">
              <a:solidFill>
                <a:srgbClr val="FF0000"/>
              </a:solidFill>
              <a:latin typeface="Tahoma" pitchFamily="34" charset="0"/>
              <a:cs typeface="Tahoma" pitchFamily="34" charset="0"/>
            </a:endParaRPr>
          </a:p>
          <a:p>
            <a:pPr eaLnBrk="1" hangingPunct="1">
              <a:spcBef>
                <a:spcPct val="0"/>
              </a:spcBef>
              <a:buFontTx/>
              <a:buNone/>
            </a:pPr>
            <a:endParaRPr lang="fr-FR" altLang="fr-FR" sz="1800" b="1" dirty="0">
              <a:latin typeface="Arial" pitchFamily="34" charset="0"/>
            </a:endParaRPr>
          </a:p>
          <a:p>
            <a:pPr eaLnBrk="1" hangingPunct="1">
              <a:spcBef>
                <a:spcPct val="0"/>
              </a:spcBef>
              <a:buFontTx/>
              <a:buNone/>
            </a:pPr>
            <a:endParaRPr lang="fr-FR" altLang="fr-FR" sz="2800" b="1" dirty="0">
              <a:latin typeface="Arial" pitchFamily="34" charset="0"/>
            </a:endParaRPr>
          </a:p>
        </p:txBody>
      </p:sp>
      <p:sp>
        <p:nvSpPr>
          <p:cNvPr id="2" name="ZoneTexte 1"/>
          <p:cNvSpPr txBox="1"/>
          <p:nvPr/>
        </p:nvSpPr>
        <p:spPr>
          <a:xfrm>
            <a:off x="755576" y="1326296"/>
            <a:ext cx="7344816" cy="707886"/>
          </a:xfrm>
          <a:prstGeom prst="rect">
            <a:avLst/>
          </a:prstGeom>
          <a:noFill/>
        </p:spPr>
        <p:txBody>
          <a:bodyPr wrap="square" rtlCol="0">
            <a:spAutoFit/>
          </a:bodyPr>
          <a:lstStyle/>
          <a:p>
            <a:pPr algn="ctr"/>
            <a:r>
              <a:rPr lang="fr-FR" sz="2000" b="1" dirty="0" smtClean="0">
                <a:solidFill>
                  <a:srgbClr val="C00000"/>
                </a:solidFill>
                <a:latin typeface="ITC Officina Sans Book"/>
              </a:rPr>
              <a:t>Ilot Flandres: requalification des abords et des Garages H25 Devenir des Garages NEOLIA </a:t>
            </a:r>
          </a:p>
        </p:txBody>
      </p:sp>
      <p:sp>
        <p:nvSpPr>
          <p:cNvPr id="3" name="ZoneTexte 2"/>
          <p:cNvSpPr txBox="1"/>
          <p:nvPr/>
        </p:nvSpPr>
        <p:spPr>
          <a:xfrm>
            <a:off x="1475656" y="2348880"/>
            <a:ext cx="6480720" cy="3539430"/>
          </a:xfrm>
          <a:prstGeom prst="rect">
            <a:avLst/>
          </a:prstGeom>
          <a:noFill/>
        </p:spPr>
        <p:txBody>
          <a:bodyPr wrap="square" rtlCol="0">
            <a:spAutoFit/>
          </a:bodyPr>
          <a:lstStyle/>
          <a:p>
            <a:r>
              <a:rPr lang="fr-FR" altLang="fr-FR" sz="1600" u="sng" dirty="0" smtClean="0"/>
              <a:t>Pour Habitat 25 / projet ACAL </a:t>
            </a:r>
          </a:p>
          <a:p>
            <a:endParaRPr lang="fr-FR" altLang="fr-FR" sz="1600" dirty="0"/>
          </a:p>
          <a:p>
            <a:pPr algn="just"/>
            <a:r>
              <a:rPr lang="fr-FR" altLang="fr-FR" sz="1600" dirty="0" smtClean="0"/>
              <a:t>Démolition </a:t>
            </a:r>
            <a:r>
              <a:rPr lang="fr-FR" altLang="fr-FR" sz="1600" dirty="0"/>
              <a:t>des 63 garages collectifs existants et obsolètes </a:t>
            </a:r>
          </a:p>
          <a:p>
            <a:pPr algn="just"/>
            <a:r>
              <a:rPr lang="fr-FR" altLang="fr-FR" sz="1600" dirty="0"/>
              <a:t>Reconstruction de 26 en bandes dont 3 dotés d’un </a:t>
            </a:r>
            <a:r>
              <a:rPr lang="fr-FR" altLang="fr-FR" sz="1600" dirty="0" smtClean="0"/>
              <a:t>jardin</a:t>
            </a:r>
            <a:endParaRPr lang="fr-FR" altLang="fr-FR" sz="1600" dirty="0"/>
          </a:p>
          <a:p>
            <a:pPr algn="just"/>
            <a:r>
              <a:rPr lang="fr-FR" altLang="fr-FR" sz="1600" dirty="0"/>
              <a:t>Création d’un verger fruitier collectif </a:t>
            </a:r>
          </a:p>
          <a:p>
            <a:pPr algn="just"/>
            <a:r>
              <a:rPr lang="fr-FR" altLang="fr-FR" sz="1600" dirty="0"/>
              <a:t>Requalification des parvis des immeubles et des espaces de </a:t>
            </a:r>
          </a:p>
          <a:p>
            <a:pPr algn="just"/>
            <a:r>
              <a:rPr lang="fr-FR" altLang="fr-FR" sz="1600" dirty="0" smtClean="0"/>
              <a:t>Proximité</a:t>
            </a:r>
            <a:endParaRPr lang="fr-FR" altLang="fr-FR" sz="1600" dirty="0"/>
          </a:p>
          <a:p>
            <a:pPr algn="just"/>
            <a:r>
              <a:rPr lang="fr-FR" altLang="fr-FR" sz="1600" dirty="0"/>
              <a:t>Création d’un bouclage pour supprimer le système </a:t>
            </a:r>
            <a:r>
              <a:rPr lang="fr-FR" altLang="fr-FR" sz="1600" dirty="0" smtClean="0"/>
              <a:t>d’impasse</a:t>
            </a:r>
          </a:p>
          <a:p>
            <a:endParaRPr lang="fr-FR" altLang="fr-FR" sz="1600" dirty="0"/>
          </a:p>
          <a:p>
            <a:r>
              <a:rPr lang="fr-FR" altLang="fr-FR" sz="1600" u="sng" dirty="0" smtClean="0"/>
              <a:t>Pour </a:t>
            </a:r>
            <a:r>
              <a:rPr lang="fr-FR" altLang="fr-FR" sz="1600" u="sng" dirty="0" err="1" smtClean="0"/>
              <a:t>Néolia</a:t>
            </a:r>
            <a:r>
              <a:rPr lang="fr-FR" altLang="fr-FR" sz="1600" u="sng" dirty="0" smtClean="0"/>
              <a:t> </a:t>
            </a:r>
          </a:p>
          <a:p>
            <a:endParaRPr lang="fr-FR" altLang="fr-FR" sz="1600" dirty="0"/>
          </a:p>
          <a:p>
            <a:pPr algn="just"/>
            <a:r>
              <a:rPr lang="fr-FR" altLang="fr-FR" sz="1600" dirty="0" smtClean="0"/>
              <a:t>Projet de création d’un petit lotissement de 3 à 4 pavillons en lieu et place des batteries de garages.  </a:t>
            </a:r>
            <a:endParaRPr lang="fr-FR" altLang="fr-FR" sz="1600" dirty="0"/>
          </a:p>
          <a:p>
            <a:endParaRPr lang="fr-FR"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a:solidFill>
                  <a:schemeClr val="tx2"/>
                </a:solidFill>
                <a:latin typeface="Arial" pitchFamily="34" charset="0"/>
              </a:rPr>
              <a:t>Ville de Grand Charmont</a:t>
            </a:r>
            <a:br>
              <a:rPr lang="fr-FR" altLang="fr-FR" sz="2800" b="1">
                <a:solidFill>
                  <a:schemeClr val="tx2"/>
                </a:solidFill>
                <a:latin typeface="Arial" pitchFamily="34" charset="0"/>
              </a:rPr>
            </a:br>
            <a:r>
              <a:rPr lang="fr-FR" altLang="fr-FR" sz="1400" b="1">
                <a:solidFill>
                  <a:schemeClr val="tx2"/>
                </a:solidFill>
                <a:latin typeface="Arial" pitchFamily="34" charset="0"/>
              </a:rPr>
              <a:t>http://www.grand-charmont.com</a:t>
            </a:r>
            <a:br>
              <a:rPr lang="fr-FR" altLang="fr-FR" sz="1400" b="1">
                <a:solidFill>
                  <a:schemeClr val="tx2"/>
                </a:solidFill>
                <a:latin typeface="Arial" pitchFamily="34" charset="0"/>
              </a:rPr>
            </a:br>
            <a:r>
              <a:rPr lang="fr-FR" altLang="fr-FR" sz="2400">
                <a:solidFill>
                  <a:schemeClr val="tx2"/>
                </a:solidFill>
                <a:latin typeface="Arial" pitchFamily="34" charset="0"/>
              </a:rPr>
              <a:t/>
            </a:r>
            <a:br>
              <a:rPr lang="fr-FR" altLang="fr-FR" sz="2400">
                <a:solidFill>
                  <a:schemeClr val="tx2"/>
                </a:solidFill>
                <a:latin typeface="Arial" pitchFamily="34" charset="0"/>
              </a:rPr>
            </a:br>
            <a:endParaRPr lang="fr-FR" altLang="fr-FR" sz="240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2" name="ZoneTexte 1"/>
          <p:cNvSpPr txBox="1"/>
          <p:nvPr/>
        </p:nvSpPr>
        <p:spPr>
          <a:xfrm>
            <a:off x="1835696" y="1484784"/>
            <a:ext cx="5760640" cy="584775"/>
          </a:xfrm>
          <a:prstGeom prst="rect">
            <a:avLst/>
          </a:prstGeom>
          <a:noFill/>
        </p:spPr>
        <p:txBody>
          <a:bodyPr wrap="square" rtlCol="0">
            <a:spAutoFit/>
          </a:bodyPr>
          <a:lstStyle/>
          <a:p>
            <a:r>
              <a:rPr lang="fr-FR" sz="1600" b="1" dirty="0"/>
              <a:t>Vue d’ensemble des </a:t>
            </a:r>
            <a:r>
              <a:rPr lang="fr-FR" sz="1600" b="1" dirty="0" smtClean="0"/>
              <a:t>garages Habitat 25  </a:t>
            </a:r>
            <a:endParaRPr lang="fr-FR" sz="1600" b="1" dirty="0"/>
          </a:p>
          <a:p>
            <a:endParaRPr lang="fr-FR" sz="1600" dirty="0" smtClean="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1939925"/>
            <a:ext cx="7880350" cy="4505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8"/>
            <a:ext cx="8569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r>
              <a:rPr lang="fr-FR" altLang="fr-FR" sz="2400" dirty="0">
                <a:solidFill>
                  <a:schemeClr val="tx2"/>
                </a:solidFill>
                <a:latin typeface="Arial" pitchFamily="34" charset="0"/>
              </a:rPr>
              <a:t/>
            </a:r>
            <a:br>
              <a:rPr lang="fr-FR" altLang="fr-FR" sz="2400" dirty="0">
                <a:solidFill>
                  <a:schemeClr val="tx2"/>
                </a:solidFill>
                <a:latin typeface="Arial" pitchFamily="34" charset="0"/>
              </a:rPr>
            </a:br>
            <a:r>
              <a:rPr lang="fr-FR" altLang="fr-FR" sz="2000" b="1" dirty="0" smtClean="0">
                <a:solidFill>
                  <a:srgbClr val="C00000"/>
                </a:solidFill>
                <a:latin typeface="Arial" pitchFamily="34" charset="0"/>
              </a:rPr>
              <a:t>Ilot </a:t>
            </a:r>
            <a:r>
              <a:rPr lang="fr-FR" altLang="fr-FR" sz="2000" b="1" dirty="0" err="1" smtClean="0">
                <a:solidFill>
                  <a:srgbClr val="C00000"/>
                </a:solidFill>
                <a:latin typeface="Arial" pitchFamily="34" charset="0"/>
              </a:rPr>
              <a:t>Boudard</a:t>
            </a:r>
            <a:r>
              <a:rPr lang="fr-FR" altLang="fr-FR" sz="2000" b="1" dirty="0" smtClean="0">
                <a:solidFill>
                  <a:srgbClr val="C00000"/>
                </a:solidFill>
                <a:latin typeface="Arial" pitchFamily="34" charset="0"/>
              </a:rPr>
              <a:t>/Fonci</a:t>
            </a:r>
            <a:r>
              <a:rPr lang="fr-FR" altLang="fr-FR" sz="2000" b="1" dirty="0">
                <a:solidFill>
                  <a:srgbClr val="C00000"/>
                </a:solidFill>
                <a:latin typeface="Arial"/>
                <a:cs typeface="Arial"/>
              </a:rPr>
              <a:t>è</a:t>
            </a:r>
            <a:r>
              <a:rPr lang="fr-FR" altLang="fr-FR" sz="2000" b="1" dirty="0" smtClean="0">
                <a:solidFill>
                  <a:srgbClr val="C00000"/>
                </a:solidFill>
                <a:latin typeface="Arial" pitchFamily="34" charset="0"/>
              </a:rPr>
              <a:t>re </a:t>
            </a:r>
            <a:r>
              <a:rPr lang="fr-FR" altLang="fr-FR" sz="2000" b="1" dirty="0" smtClean="0">
                <a:solidFill>
                  <a:srgbClr val="C00000"/>
                </a:solidFill>
                <a:latin typeface="Arial" pitchFamily="34" charset="0"/>
              </a:rPr>
              <a:t>Logement</a:t>
            </a:r>
            <a:endParaRPr lang="fr-FR" altLang="fr-FR" sz="2000" b="1"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944" y="1594743"/>
            <a:ext cx="3886944" cy="475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065338"/>
            <a:ext cx="2362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166688" y="211139"/>
            <a:ext cx="856932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800" b="1" dirty="0">
                <a:solidFill>
                  <a:schemeClr val="tx2"/>
                </a:solidFill>
                <a:latin typeface="Arial" pitchFamily="34" charset="0"/>
              </a:rPr>
              <a:t>Ville de Grand </a:t>
            </a:r>
            <a:r>
              <a:rPr lang="fr-FR" altLang="fr-FR" sz="2800" b="1" dirty="0" err="1">
                <a:solidFill>
                  <a:schemeClr val="tx2"/>
                </a:solidFill>
                <a:latin typeface="Arial" pitchFamily="34" charset="0"/>
              </a:rPr>
              <a:t>Charmont</a:t>
            </a:r>
            <a:r>
              <a:rPr lang="fr-FR" altLang="fr-FR" sz="2800" b="1" dirty="0">
                <a:solidFill>
                  <a:schemeClr val="tx2"/>
                </a:solidFill>
                <a:latin typeface="Arial" pitchFamily="34" charset="0"/>
              </a:rPr>
              <a:t/>
            </a:r>
            <a:br>
              <a:rPr lang="fr-FR" altLang="fr-FR" sz="2800" b="1" dirty="0">
                <a:solidFill>
                  <a:schemeClr val="tx2"/>
                </a:solidFill>
                <a:latin typeface="Arial" pitchFamily="34" charset="0"/>
              </a:rPr>
            </a:br>
            <a:r>
              <a:rPr lang="fr-FR" altLang="fr-FR" sz="1400" b="1" dirty="0">
                <a:solidFill>
                  <a:schemeClr val="tx2"/>
                </a:solidFill>
                <a:latin typeface="Arial" pitchFamily="34" charset="0"/>
              </a:rPr>
              <a:t>http://www.grand-charmont.com</a:t>
            </a:r>
            <a:br>
              <a:rPr lang="fr-FR" altLang="fr-FR" sz="1400" b="1" dirty="0">
                <a:solidFill>
                  <a:schemeClr val="tx2"/>
                </a:solidFill>
                <a:latin typeface="Arial" pitchFamily="34" charset="0"/>
              </a:rPr>
            </a:br>
            <a:endParaRPr lang="fr-FR" altLang="fr-FR" sz="2400" dirty="0">
              <a:solidFill>
                <a:schemeClr val="tx2"/>
              </a:solidFill>
              <a:latin typeface="Arial" pitchFamily="34" charset="0"/>
            </a:endParaRPr>
          </a:p>
        </p:txBody>
      </p:sp>
      <p:pic>
        <p:nvPicPr>
          <p:cNvPr id="11267" name="Picture 4" descr="bla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888" y="260350"/>
            <a:ext cx="676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a:xfrm>
            <a:off x="457200" y="1071563"/>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sp>
        <p:nvSpPr>
          <p:cNvPr id="11270" name="Rectangle 3"/>
          <p:cNvSpPr>
            <a:spLocks noChangeArrowheads="1"/>
          </p:cNvSpPr>
          <p:nvPr/>
        </p:nvSpPr>
        <p:spPr bwMode="auto">
          <a:xfrm>
            <a:off x="468313" y="1285875"/>
            <a:ext cx="8137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10000"/>
              </a:lnSpc>
              <a:spcBef>
                <a:spcPct val="50000"/>
              </a:spcBef>
              <a:buFontTx/>
              <a:buNone/>
            </a:pPr>
            <a:endParaRPr lang="fr-FR" altLang="fr-FR" sz="1800" b="1">
              <a:latin typeface="Arial" pitchFamily="34" charset="0"/>
            </a:endParaRPr>
          </a:p>
          <a:p>
            <a:pPr eaLnBrk="1" hangingPunct="1">
              <a:spcBef>
                <a:spcPct val="0"/>
              </a:spcBef>
              <a:buFontTx/>
              <a:buNone/>
            </a:pPr>
            <a:endParaRPr lang="fr-FR" altLang="fr-FR" sz="2800" b="1">
              <a:latin typeface="Arial" pitchFamily="34" charset="0"/>
            </a:endParaRPr>
          </a:p>
        </p:txBody>
      </p:sp>
      <p:sp>
        <p:nvSpPr>
          <p:cNvPr id="15" name="Rectangle 2"/>
          <p:cNvSpPr txBox="1">
            <a:spLocks noChangeArrowheads="1"/>
          </p:cNvSpPr>
          <p:nvPr/>
        </p:nvSpPr>
        <p:spPr>
          <a:xfrm>
            <a:off x="609600" y="5786438"/>
            <a:ext cx="8229600" cy="993775"/>
          </a:xfrm>
          <a:prstGeom prst="rect">
            <a:avLst/>
          </a:prstGeom>
        </p:spPr>
        <p:txBody>
          <a:bodyPr anchor="ctr">
            <a:normAutofit/>
          </a:bodyPr>
          <a:lstStyle/>
          <a:p>
            <a:pPr algn="ctr" fontAlgn="auto">
              <a:spcAft>
                <a:spcPts val="0"/>
              </a:spcAft>
              <a:defRPr/>
            </a:pPr>
            <a:endParaRPr lang="fr-FR" sz="2400" b="1" dirty="0">
              <a:solidFill>
                <a:srgbClr val="A50021"/>
              </a:solidFill>
              <a:latin typeface="ITC Officina Sans Book" pitchFamily="34" charset="0"/>
              <a:ea typeface="+mj-ea"/>
              <a:cs typeface="+mj-cs"/>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1" y="1568451"/>
            <a:ext cx="7339252" cy="474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79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8015</TotalTime>
  <Words>882</Words>
  <Application>Microsoft Office PowerPoint</Application>
  <PresentationFormat>Affichage à l'écran (4:3)</PresentationFormat>
  <Paragraphs>151</Paragraphs>
  <Slides>18</Slides>
  <Notes>18</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Commission travaux-urbanisme-développement économique- environnement    du 1 juin 2016</vt:lpstr>
      <vt:lpstr>Ordre du jour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CAPM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Regis Gaiffe</dc:creator>
  <cp:lastModifiedBy>horuckowa</cp:lastModifiedBy>
  <cp:revision>82</cp:revision>
  <cp:lastPrinted>2016-06-01T15:11:33Z</cp:lastPrinted>
  <dcterms:created xsi:type="dcterms:W3CDTF">2009-05-03T12:29:23Z</dcterms:created>
  <dcterms:modified xsi:type="dcterms:W3CDTF">2016-06-10T09:54:08Z</dcterms:modified>
</cp:coreProperties>
</file>